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9" r:id="rId3"/>
    <p:sldId id="257" r:id="rId4"/>
    <p:sldId id="262" r:id="rId5"/>
    <p:sldId id="261" r:id="rId6"/>
    <p:sldId id="258" r:id="rId7"/>
    <p:sldId id="260" r:id="rId8"/>
    <p:sldId id="263" r:id="rId9"/>
    <p:sldId id="264" r:id="rId10"/>
    <p:sldId id="265" r:id="rId11"/>
  </p:sldIdLst>
  <p:sldSz cx="9144000" cy="6858000" type="screen4x3"/>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9F75050-0E15-4C5B-92B0-66D068882F1F}" type="datetimeFigureOut">
              <a:rPr lang="tr-TR" smtClean="0"/>
              <a:pPr/>
              <a:t>24.01.2024</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D9F75050-0E15-4C5B-92B0-66D068882F1F}" type="datetimeFigureOut">
              <a:rPr lang="tr-TR" smtClean="0"/>
              <a:pPr/>
              <a:t>24.01.2024</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24.01.2024</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D9F75050-0E15-4C5B-92B0-66D068882F1F}" type="datetimeFigureOut">
              <a:rPr lang="tr-TR" smtClean="0"/>
              <a:pPr/>
              <a:t>24.01.2024</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D9F75050-0E15-4C5B-92B0-66D068882F1F}" type="datetimeFigureOut">
              <a:rPr lang="tr-TR" smtClean="0"/>
              <a:pPr/>
              <a:t>24.01.2024</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24.01.2024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24.01.2024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24.01.2024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D9F75050-0E15-4C5B-92B0-66D068882F1F}" type="datetimeFigureOut">
              <a:rPr lang="tr-TR" smtClean="0"/>
              <a:pPr/>
              <a:t>24.01.2024</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9F75050-0E15-4C5B-92B0-66D068882F1F}" type="datetimeFigureOut">
              <a:rPr lang="tr-TR" smtClean="0"/>
              <a:pPr/>
              <a:t>24.01.2024</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22376" y="1000108"/>
            <a:ext cx="7772400" cy="4786346"/>
          </a:xfrm>
        </p:spPr>
        <p:txBody>
          <a:bodyPr>
            <a:normAutofit fontScale="90000"/>
          </a:bodyPr>
          <a:lstStyle/>
          <a:p>
            <a:pPr algn="ctr"/>
            <a:r>
              <a:rPr lang="tr-TR" sz="2800" dirty="0" smtClean="0">
                <a:latin typeface="Algerian" pitchFamily="82" charset="0"/>
              </a:rPr>
              <a:t>T.C.</a:t>
            </a:r>
            <a:br>
              <a:rPr lang="tr-TR" sz="2800" dirty="0" smtClean="0">
                <a:latin typeface="Algerian" pitchFamily="82" charset="0"/>
              </a:rPr>
            </a:br>
            <a:r>
              <a:rPr lang="tr-TR" sz="2800" dirty="0" smtClean="0">
                <a:latin typeface="Algerian" pitchFamily="82" charset="0"/>
              </a:rPr>
              <a:t>MİLLİ EĞİTİM BAKANLIĞI</a:t>
            </a:r>
            <a:br>
              <a:rPr lang="tr-TR" sz="2800" dirty="0" smtClean="0">
                <a:latin typeface="Algerian" pitchFamily="82" charset="0"/>
              </a:rPr>
            </a:br>
            <a:r>
              <a:rPr lang="tr-TR" sz="2800" dirty="0" smtClean="0">
                <a:latin typeface="Algerian" pitchFamily="82" charset="0"/>
              </a:rPr>
              <a:t/>
            </a:r>
            <a:br>
              <a:rPr lang="tr-TR" sz="2800" dirty="0" smtClean="0">
                <a:latin typeface="Algerian" pitchFamily="82" charset="0"/>
              </a:rPr>
            </a:br>
            <a:r>
              <a:rPr lang="tr-TR" sz="2800" dirty="0" smtClean="0">
                <a:latin typeface="Algerian" pitchFamily="82" charset="0"/>
              </a:rPr>
              <a:t>SAİMBEYLİ ÖĞRETMENEVİ VE AKŞAM SANAT OKULU MÜDÜRLÜĞÜ</a:t>
            </a:r>
            <a:br>
              <a:rPr lang="tr-TR" sz="2800" dirty="0" smtClean="0">
                <a:latin typeface="Algerian" pitchFamily="82" charset="0"/>
              </a:rPr>
            </a:br>
            <a:r>
              <a:rPr lang="tr-TR" sz="2800" dirty="0" smtClean="0">
                <a:latin typeface="Algerian" pitchFamily="82" charset="0"/>
              </a:rPr>
              <a:t/>
            </a:r>
            <a:br>
              <a:rPr lang="tr-TR" sz="2800" dirty="0" smtClean="0">
                <a:latin typeface="Algerian" pitchFamily="82" charset="0"/>
              </a:rPr>
            </a:br>
            <a:r>
              <a:rPr lang="tr-TR" sz="4400" dirty="0" smtClean="0">
                <a:latin typeface="Algerian" pitchFamily="82" charset="0"/>
              </a:rPr>
              <a:t>2023/2024 eğitim öğretim YILI </a:t>
            </a:r>
            <a:br>
              <a:rPr lang="tr-TR" sz="4400" dirty="0" smtClean="0">
                <a:latin typeface="Algerian" pitchFamily="82" charset="0"/>
              </a:rPr>
            </a:br>
            <a:r>
              <a:rPr lang="tr-TR" sz="4400" dirty="0" smtClean="0">
                <a:latin typeface="Algerian" pitchFamily="82" charset="0"/>
              </a:rPr>
              <a:t/>
            </a:r>
            <a:br>
              <a:rPr lang="tr-TR" sz="4400" dirty="0" smtClean="0">
                <a:latin typeface="Algerian" pitchFamily="82" charset="0"/>
              </a:rPr>
            </a:br>
            <a:r>
              <a:rPr lang="tr-TR" sz="4400" dirty="0" smtClean="0">
                <a:latin typeface="Algerian" pitchFamily="82" charset="0"/>
              </a:rPr>
              <a:t>BRİFİNG SUNUSU</a:t>
            </a:r>
            <a:r>
              <a:rPr lang="tr-TR" sz="2800" dirty="0" smtClean="0">
                <a:latin typeface="Algerian" pitchFamily="82" charset="0"/>
              </a:rPr>
              <a:t/>
            </a:r>
            <a:br>
              <a:rPr lang="tr-TR" sz="2800" dirty="0" smtClean="0">
                <a:latin typeface="Algerian" pitchFamily="82" charset="0"/>
              </a:rPr>
            </a:br>
            <a:endParaRPr lang="tr-TR" sz="2800" dirty="0">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SAİMBEYLİ ÖĞRETMENEVİ ve ASO</a:t>
            </a:r>
            <a:endParaRPr lang="tr-TR" dirty="0"/>
          </a:p>
        </p:txBody>
      </p:sp>
      <p:sp>
        <p:nvSpPr>
          <p:cNvPr id="3" name="2 İçerik Yer Tutucusu"/>
          <p:cNvSpPr>
            <a:spLocks noGrp="1"/>
          </p:cNvSpPr>
          <p:nvPr>
            <p:ph sz="quarter" idx="1"/>
          </p:nvPr>
        </p:nvSpPr>
        <p:spPr/>
        <p:txBody>
          <a:bodyPr/>
          <a:lstStyle/>
          <a:p>
            <a:pPr algn="ctr">
              <a:buNone/>
            </a:pPr>
            <a:endParaRPr lang="tr-TR" sz="4800" dirty="0" smtClean="0">
              <a:latin typeface="Calibri" pitchFamily="34" charset="0"/>
            </a:endParaRPr>
          </a:p>
          <a:p>
            <a:pPr algn="ctr">
              <a:buNone/>
            </a:pPr>
            <a:r>
              <a:rPr lang="tr-TR" sz="4800" dirty="0" smtClean="0">
                <a:latin typeface="Calibri" pitchFamily="34" charset="0"/>
              </a:rPr>
              <a:t>Arz Ederim</a:t>
            </a:r>
          </a:p>
          <a:p>
            <a:pPr algn="ctr">
              <a:buNone/>
            </a:pPr>
            <a:r>
              <a:rPr lang="tr-TR" dirty="0" smtClean="0">
                <a:latin typeface="Calibri" pitchFamily="34" charset="0"/>
              </a:rPr>
              <a:t>Barış POLAT</a:t>
            </a:r>
          </a:p>
          <a:p>
            <a:pPr algn="ctr">
              <a:buNone/>
            </a:pPr>
            <a:r>
              <a:rPr lang="tr-TR" dirty="0" smtClean="0">
                <a:latin typeface="Calibri" pitchFamily="34" charset="0"/>
              </a:rPr>
              <a:t>Öğretmenevi ve ASO Müdürü</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alibri" pitchFamily="34" charset="0"/>
                <a:cs typeface="Calibri" pitchFamily="34" charset="0"/>
              </a:rPr>
              <a:t>1. BÖLÜM</a:t>
            </a:r>
            <a:endParaRPr lang="tr-TR" dirty="0">
              <a:latin typeface="Calibri" pitchFamily="34" charset="0"/>
              <a:cs typeface="Calibri" pitchFamily="34" charset="0"/>
            </a:endParaRPr>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3918814409"/>
              </p:ext>
            </p:extLst>
          </p:nvPr>
        </p:nvGraphicFramePr>
        <p:xfrm>
          <a:off x="642910" y="1857362"/>
          <a:ext cx="7929618" cy="4500594"/>
        </p:xfrm>
        <a:graphic>
          <a:graphicData uri="http://schemas.openxmlformats.org/drawingml/2006/table">
            <a:tbl>
              <a:tblPr firstRow="1" bandRow="1">
                <a:tableStyleId>{5C22544A-7EE6-4342-B048-85BDC9FD1C3A}</a:tableStyleId>
              </a:tblPr>
              <a:tblGrid>
                <a:gridCol w="3429024"/>
                <a:gridCol w="4500594"/>
              </a:tblGrid>
              <a:tr h="750099">
                <a:tc>
                  <a:txBody>
                    <a:bodyPr/>
                    <a:lstStyle/>
                    <a:p>
                      <a:pPr algn="l" fontAlgn="b"/>
                      <a:r>
                        <a:rPr lang="tr-TR" sz="2000" b="0" i="0" u="none" strike="noStrike" dirty="0">
                          <a:solidFill>
                            <a:srgbClr val="000000"/>
                          </a:solidFill>
                          <a:latin typeface="Verdana"/>
                        </a:rPr>
                        <a:t>Okulun/Kurumun adı  </a:t>
                      </a:r>
                    </a:p>
                  </a:txBody>
                  <a:tcPr marL="9525" marR="9525" marT="9525" marB="0" anchor="ctr"/>
                </a:tc>
                <a:tc>
                  <a:txBody>
                    <a:bodyPr/>
                    <a:lstStyle/>
                    <a:p>
                      <a:pPr algn="l" fontAlgn="b"/>
                      <a:r>
                        <a:rPr lang="tr-TR" sz="2000" b="0" i="0" u="none" strike="noStrike" dirty="0">
                          <a:solidFill>
                            <a:srgbClr val="000000"/>
                          </a:solidFill>
                          <a:latin typeface="Calibri"/>
                        </a:rPr>
                        <a:t>SAİMBEYLİ </a:t>
                      </a:r>
                      <a:r>
                        <a:rPr lang="tr-TR" sz="2000" b="0" i="0" u="none" strike="noStrike" dirty="0" smtClean="0">
                          <a:solidFill>
                            <a:srgbClr val="000000"/>
                          </a:solidFill>
                          <a:latin typeface="Calibri"/>
                        </a:rPr>
                        <a:t>ÖĞRETMENEVİ</a:t>
                      </a:r>
                      <a:r>
                        <a:rPr lang="tr-TR" sz="2000" b="0" i="0" u="none" strike="noStrike" baseline="0" dirty="0" smtClean="0">
                          <a:solidFill>
                            <a:srgbClr val="000000"/>
                          </a:solidFill>
                          <a:latin typeface="Calibri"/>
                        </a:rPr>
                        <a:t> </a:t>
                      </a:r>
                      <a:r>
                        <a:rPr lang="tr-TR" sz="2000" b="0" i="0" u="none" strike="noStrike" dirty="0" smtClean="0">
                          <a:solidFill>
                            <a:srgbClr val="000000"/>
                          </a:solidFill>
                          <a:latin typeface="Calibri"/>
                        </a:rPr>
                        <a:t>VE </a:t>
                      </a:r>
                      <a:r>
                        <a:rPr lang="tr-TR" sz="2000" b="0" i="0" u="none" strike="noStrike" dirty="0">
                          <a:solidFill>
                            <a:srgbClr val="000000"/>
                          </a:solidFill>
                          <a:latin typeface="Calibri"/>
                        </a:rPr>
                        <a:t>AKŞAM SANAT OKULU MÜDÜRLÜĞÜ</a:t>
                      </a:r>
                    </a:p>
                  </a:txBody>
                  <a:tcPr marL="9525" marR="9525" marT="9525" marB="0" anchor="ctr"/>
                </a:tc>
              </a:tr>
              <a:tr h="750099">
                <a:tc>
                  <a:txBody>
                    <a:bodyPr/>
                    <a:lstStyle/>
                    <a:p>
                      <a:pPr algn="l" fontAlgn="b"/>
                      <a:r>
                        <a:rPr lang="tr-TR" sz="2000" b="0" i="0" u="none" strike="noStrike">
                          <a:solidFill>
                            <a:srgbClr val="000000"/>
                          </a:solidFill>
                          <a:latin typeface="Verdana"/>
                        </a:rPr>
                        <a:t>Adresi</a:t>
                      </a:r>
                    </a:p>
                  </a:txBody>
                  <a:tcPr marL="9525" marR="9525" marT="9525" marB="0" anchor="ctr"/>
                </a:tc>
                <a:tc>
                  <a:txBody>
                    <a:bodyPr/>
                    <a:lstStyle/>
                    <a:p>
                      <a:pPr algn="l" fontAlgn="b"/>
                      <a:r>
                        <a:rPr lang="tr-TR" sz="2000" b="0" i="0" u="none" strike="noStrike" dirty="0">
                          <a:solidFill>
                            <a:srgbClr val="000000"/>
                          </a:solidFill>
                          <a:latin typeface="Calibri"/>
                        </a:rPr>
                        <a:t>Cumhuriyet Caddesi </a:t>
                      </a:r>
                      <a:r>
                        <a:rPr lang="tr-TR" sz="2000" b="0" i="0" u="none" strike="noStrike" dirty="0" smtClean="0">
                          <a:solidFill>
                            <a:srgbClr val="000000"/>
                          </a:solidFill>
                          <a:latin typeface="Calibri"/>
                        </a:rPr>
                        <a:t>No:16/A   </a:t>
                      </a:r>
                      <a:r>
                        <a:rPr lang="tr-TR" sz="2000" b="0" i="0" u="none" strike="noStrike" dirty="0">
                          <a:solidFill>
                            <a:srgbClr val="000000"/>
                          </a:solidFill>
                          <a:latin typeface="Calibri"/>
                        </a:rPr>
                        <a:t>Saimbeyli/ADANA</a:t>
                      </a:r>
                    </a:p>
                  </a:txBody>
                  <a:tcPr marL="9525" marR="9525" marT="9525" marB="0" anchor="ctr"/>
                </a:tc>
              </a:tr>
              <a:tr h="750099">
                <a:tc>
                  <a:txBody>
                    <a:bodyPr/>
                    <a:lstStyle/>
                    <a:p>
                      <a:pPr algn="l" fontAlgn="b"/>
                      <a:r>
                        <a:rPr lang="tr-TR" sz="2000" b="0" i="0" u="none" strike="noStrike" dirty="0" smtClean="0">
                          <a:solidFill>
                            <a:srgbClr val="000000"/>
                          </a:solidFill>
                          <a:latin typeface="Verdana"/>
                        </a:rPr>
                        <a:t>Web Sayfası</a:t>
                      </a:r>
                      <a:r>
                        <a:rPr lang="tr-TR" sz="2000" b="0" i="0" u="none" strike="noStrike" dirty="0">
                          <a:solidFill>
                            <a:srgbClr val="000000"/>
                          </a:solidFill>
                          <a:latin typeface="Verdana"/>
                        </a:rPr>
                        <a:t>  </a:t>
                      </a:r>
                    </a:p>
                  </a:txBody>
                  <a:tcPr marL="9525" marR="9525" marT="9525" marB="0" anchor="ctr"/>
                </a:tc>
                <a:tc>
                  <a:txBody>
                    <a:bodyPr/>
                    <a:lstStyle/>
                    <a:p>
                      <a:pPr algn="l" fontAlgn="b"/>
                      <a:r>
                        <a:rPr lang="tr-TR" sz="2000" b="0" i="0" u="none" strike="noStrike" dirty="0">
                          <a:solidFill>
                            <a:srgbClr val="000000"/>
                          </a:solidFill>
                          <a:latin typeface="Calibri"/>
                        </a:rPr>
                        <a:t>http://</a:t>
                      </a:r>
                      <a:r>
                        <a:rPr lang="tr-TR" sz="2000" b="0" i="0" u="none" strike="noStrike" dirty="0" smtClean="0">
                          <a:solidFill>
                            <a:srgbClr val="000000"/>
                          </a:solidFill>
                          <a:latin typeface="Calibri"/>
                        </a:rPr>
                        <a:t>saimbeyliogretmenevi.meb.k12.tr</a:t>
                      </a:r>
                      <a:r>
                        <a:rPr lang="tr-TR" sz="2000" b="0" i="0" u="none" strike="noStrike" dirty="0">
                          <a:solidFill>
                            <a:srgbClr val="000000"/>
                          </a:solidFill>
                          <a:latin typeface="Calibri"/>
                        </a:rPr>
                        <a:t>/</a:t>
                      </a:r>
                    </a:p>
                  </a:txBody>
                  <a:tcPr marL="9525" marR="9525" marT="9525" marB="0" anchor="ctr"/>
                </a:tc>
              </a:tr>
              <a:tr h="750099">
                <a:tc>
                  <a:txBody>
                    <a:bodyPr/>
                    <a:lstStyle/>
                    <a:p>
                      <a:pPr algn="l" fontAlgn="b"/>
                      <a:r>
                        <a:rPr lang="tr-TR" sz="2000" b="0" i="0" u="none" strike="noStrike" dirty="0" smtClean="0">
                          <a:solidFill>
                            <a:srgbClr val="000000"/>
                          </a:solidFill>
                          <a:latin typeface="Verdana"/>
                        </a:rPr>
                        <a:t>e-mail adresi   </a:t>
                      </a:r>
                      <a:endParaRPr lang="tr-TR" sz="2000" b="0" i="0" u="none" strike="noStrike" dirty="0">
                        <a:solidFill>
                          <a:srgbClr val="000000"/>
                        </a:solidFill>
                        <a:latin typeface="Verdana"/>
                      </a:endParaRPr>
                    </a:p>
                  </a:txBody>
                  <a:tcPr marL="9525" marR="9525" marT="9525" marB="0" anchor="ctr"/>
                </a:tc>
                <a:tc>
                  <a:txBody>
                    <a:bodyPr/>
                    <a:lstStyle/>
                    <a:p>
                      <a:pPr algn="l" fontAlgn="b"/>
                      <a:r>
                        <a:rPr lang="tr-TR" sz="2000" b="0" i="0" u="none" strike="noStrike" dirty="0" smtClean="0">
                          <a:solidFill>
                            <a:srgbClr val="000000"/>
                          </a:solidFill>
                          <a:latin typeface="Calibri"/>
                        </a:rPr>
                        <a:t>970992@</a:t>
                      </a:r>
                      <a:r>
                        <a:rPr lang="tr-TR" sz="2000" b="0" i="0" u="none" strike="noStrike" dirty="0" err="1" smtClean="0">
                          <a:solidFill>
                            <a:srgbClr val="000000"/>
                          </a:solidFill>
                          <a:latin typeface="Calibri"/>
                        </a:rPr>
                        <a:t>meb</a:t>
                      </a:r>
                      <a:r>
                        <a:rPr lang="tr-TR" sz="2000" b="0" i="0" u="none" strike="noStrike" dirty="0" smtClean="0">
                          <a:solidFill>
                            <a:srgbClr val="000000"/>
                          </a:solidFill>
                          <a:latin typeface="Calibri"/>
                        </a:rPr>
                        <a:t>.gov.tr</a:t>
                      </a:r>
                      <a:endParaRPr lang="tr-TR" sz="2000" b="0" i="0" u="none" strike="noStrike" dirty="0">
                        <a:solidFill>
                          <a:srgbClr val="000000"/>
                        </a:solidFill>
                        <a:latin typeface="Calibri"/>
                      </a:endParaRPr>
                    </a:p>
                  </a:txBody>
                  <a:tcPr marL="9525" marR="9525" marT="9525" marB="0" anchor="ctr"/>
                </a:tc>
              </a:tr>
              <a:tr h="750099">
                <a:tc>
                  <a:txBody>
                    <a:bodyPr/>
                    <a:lstStyle/>
                    <a:p>
                      <a:pPr algn="l" fontAlgn="b"/>
                      <a:r>
                        <a:rPr lang="tr-TR" sz="2000" b="0" i="0" u="none" strike="noStrike" dirty="0">
                          <a:solidFill>
                            <a:srgbClr val="000000"/>
                          </a:solidFill>
                          <a:latin typeface="Verdana"/>
                        </a:rPr>
                        <a:t>Telefon ve faks numaraları </a:t>
                      </a:r>
                    </a:p>
                  </a:txBody>
                  <a:tcPr marL="9525" marR="9525" marT="9525" marB="0" anchor="ctr"/>
                </a:tc>
                <a:tc>
                  <a:txBody>
                    <a:bodyPr/>
                    <a:lstStyle/>
                    <a:p>
                      <a:pPr algn="l" fontAlgn="b"/>
                      <a:r>
                        <a:rPr lang="tr-TR" sz="2000" b="0" i="0" u="none" strike="noStrike" dirty="0">
                          <a:solidFill>
                            <a:srgbClr val="000000"/>
                          </a:solidFill>
                          <a:latin typeface="Calibri"/>
                        </a:rPr>
                        <a:t>322 761 </a:t>
                      </a:r>
                      <a:r>
                        <a:rPr lang="tr-TR" sz="2000" b="0" i="0" u="none" strike="noStrike" dirty="0" smtClean="0">
                          <a:solidFill>
                            <a:srgbClr val="000000"/>
                          </a:solidFill>
                          <a:latin typeface="Calibri"/>
                        </a:rPr>
                        <a:t>24 48</a:t>
                      </a:r>
                      <a:endParaRPr lang="tr-TR" sz="2000" b="0" i="0" u="none" strike="noStrike" dirty="0">
                        <a:solidFill>
                          <a:srgbClr val="000000"/>
                        </a:solidFill>
                        <a:latin typeface="Calibri"/>
                      </a:endParaRPr>
                    </a:p>
                  </a:txBody>
                  <a:tcPr marL="9525" marR="9525" marT="9525" marB="0" anchor="ctr"/>
                </a:tc>
              </a:tr>
              <a:tr h="750099">
                <a:tc>
                  <a:txBody>
                    <a:bodyPr/>
                    <a:lstStyle/>
                    <a:p>
                      <a:pPr algn="l" fontAlgn="b"/>
                      <a:r>
                        <a:rPr lang="tr-TR" sz="2000" b="0" i="0" u="none" strike="noStrike" dirty="0">
                          <a:solidFill>
                            <a:srgbClr val="000000"/>
                          </a:solidFill>
                          <a:latin typeface="Verdana"/>
                        </a:rPr>
                        <a:t>Müdürü</a:t>
                      </a:r>
                    </a:p>
                  </a:txBody>
                  <a:tcPr marL="9525" marR="9525" marT="9525" marB="0" anchor="ctr"/>
                </a:tc>
                <a:tc>
                  <a:txBody>
                    <a:bodyPr/>
                    <a:lstStyle/>
                    <a:p>
                      <a:pPr algn="l" fontAlgn="b"/>
                      <a:r>
                        <a:rPr lang="tr-TR" sz="2000" b="0" i="0" u="none" strike="noStrike" dirty="0" smtClean="0">
                          <a:solidFill>
                            <a:srgbClr val="000000"/>
                          </a:solidFill>
                          <a:latin typeface="Calibri"/>
                        </a:rPr>
                        <a:t>Barış POLAT</a:t>
                      </a:r>
                      <a:endParaRPr lang="tr-TR" sz="2000" b="0" i="0" u="none" strike="noStrike" dirty="0">
                        <a:solidFill>
                          <a:srgbClr val="000000"/>
                        </a:solidFill>
                        <a:latin typeface="Calibri"/>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530352"/>
            <a:ext cx="8715436" cy="5970482"/>
          </a:xfrm>
        </p:spPr>
        <p:txBody>
          <a:bodyPr>
            <a:normAutofit/>
          </a:bodyPr>
          <a:lstStyle/>
          <a:p>
            <a:r>
              <a:rPr lang="tr-TR" b="1" u="sng" dirty="0" smtClean="0"/>
              <a:t>TARİHİ GELİŞİM:</a:t>
            </a:r>
            <a:r>
              <a:rPr lang="tr-TR" b="1" dirty="0" smtClean="0"/>
              <a:t> </a:t>
            </a:r>
          </a:p>
          <a:p>
            <a:endParaRPr lang="tr-TR" b="1" dirty="0" smtClean="0"/>
          </a:p>
          <a:p>
            <a:r>
              <a:rPr lang="tr-TR" sz="2200" dirty="0" smtClean="0">
                <a:latin typeface="Calibri" pitchFamily="34" charset="0"/>
                <a:cs typeface="Calibri" panose="020F0502020204030204" pitchFamily="34" charset="0"/>
              </a:rPr>
              <a:t>Öğretmenevleri dönemin Milli Eğitim Bakanı Hasan SAĞLAM tarafından öğretmenlerin sosyal, kültürel ve moral ihtiyaçlarının karşılanması, mesleki ve  kültürel gelişimlerinin sağlanması amacıyla 1981 yılında  hizmete açılmıştır.</a:t>
            </a:r>
          </a:p>
          <a:p>
            <a:r>
              <a:rPr lang="tr-TR" sz="2200" dirty="0" smtClean="0">
                <a:latin typeface="Calibri" pitchFamily="34" charset="0"/>
                <a:cs typeface="Calibri" panose="020F0502020204030204" pitchFamily="34" charset="0"/>
              </a:rPr>
              <a:t>İlçemizde ise 1985 yılından itibaren Cumhuriyet caddesindeki Belediye Otel Binasında faaliyetlerine başlamış 1996 yılında ise Hükümet konağı karşısında bulunan Özel idare Binasına taşınmıştır. 2006 yılında ise büyük bir tadilattan geçerek bugünkü halini almıştır.</a:t>
            </a:r>
          </a:p>
          <a:p>
            <a:r>
              <a:rPr lang="tr-TR" sz="2200" dirty="0" smtClean="0">
                <a:latin typeface="Calibri" pitchFamily="34" charset="0"/>
                <a:cs typeface="Calibri" panose="020F0502020204030204" pitchFamily="34" charset="0"/>
              </a:rPr>
              <a:t>Kurumumuza 2020-2021 döneminde yeni yataklar, çarşaf, yatak yüzleri, </a:t>
            </a:r>
            <a:r>
              <a:rPr lang="tr-TR" sz="2200" dirty="0" err="1" smtClean="0">
                <a:latin typeface="Calibri" panose="020F0502020204030204" pitchFamily="34" charset="0"/>
                <a:cs typeface="Calibri" panose="020F0502020204030204" pitchFamily="34" charset="0"/>
              </a:rPr>
              <a:t>alez</a:t>
            </a:r>
            <a:r>
              <a:rPr lang="tr-TR" sz="2200" dirty="0" smtClean="0">
                <a:latin typeface="Calibri" panose="020F0502020204030204" pitchFamily="34" charset="0"/>
                <a:cs typeface="Calibri" panose="020F0502020204030204" pitchFamily="34" charset="0"/>
              </a:rPr>
              <a:t>, idare ve resepsiyon mobilyaları alınmıştır. 2021-2022 Mutfakta kullanılan büyük boy buzdolabı ve </a:t>
            </a:r>
            <a:r>
              <a:rPr lang="tr-TR" sz="2200" dirty="0">
                <a:latin typeface="Calibri" panose="020F0502020204030204" pitchFamily="34" charset="0"/>
                <a:cs typeface="Calibri" panose="020F0502020204030204" pitchFamily="34" charset="0"/>
              </a:rPr>
              <a:t>odalar için </a:t>
            </a:r>
            <a:r>
              <a:rPr lang="tr-TR" sz="2200" dirty="0" smtClean="0">
                <a:latin typeface="Calibri" panose="020F0502020204030204" pitchFamily="34" charset="0"/>
                <a:cs typeface="Calibri" panose="020F0502020204030204" pitchFamily="34" charset="0"/>
              </a:rPr>
              <a:t>3 adet mini buzdolabı, çamaşırhanede kullanılmak üzere 10kg </a:t>
            </a:r>
            <a:r>
              <a:rPr lang="tr-TR" sz="2200" dirty="0" err="1" smtClean="0">
                <a:latin typeface="Calibri" panose="020F0502020204030204" pitchFamily="34" charset="0"/>
                <a:cs typeface="Calibri" panose="020F0502020204030204" pitchFamily="34" charset="0"/>
              </a:rPr>
              <a:t>lık</a:t>
            </a:r>
            <a:r>
              <a:rPr lang="tr-TR" sz="2200" dirty="0" smtClean="0">
                <a:latin typeface="Calibri" panose="020F0502020204030204" pitchFamily="34" charset="0"/>
                <a:cs typeface="Calibri" panose="020F0502020204030204" pitchFamily="34" charset="0"/>
              </a:rPr>
              <a:t> çamaşır makinesi, resepsiyon bilgisayarı alındı.</a:t>
            </a:r>
          </a:p>
          <a:p>
            <a:pPr>
              <a:buNone/>
            </a:pP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Personel Durumu:	</a:t>
            </a:r>
            <a:endParaRPr lang="tr-TR" dirty="0"/>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3603410684"/>
              </p:ext>
            </p:extLst>
          </p:nvPr>
        </p:nvGraphicFramePr>
        <p:xfrm>
          <a:off x="611561" y="1600201"/>
          <a:ext cx="8154489" cy="4905292"/>
        </p:xfrm>
        <a:graphic>
          <a:graphicData uri="http://schemas.openxmlformats.org/drawingml/2006/table">
            <a:tbl>
              <a:tblPr firstRow="1" bandRow="1">
                <a:tableStyleId>{5C22544A-7EE6-4342-B048-85BDC9FD1C3A}</a:tableStyleId>
              </a:tblPr>
              <a:tblGrid>
                <a:gridCol w="438798"/>
                <a:gridCol w="438798"/>
                <a:gridCol w="2472731"/>
                <a:gridCol w="2765540"/>
                <a:gridCol w="2038622"/>
              </a:tblGrid>
              <a:tr h="631664">
                <a:tc gridSpan="2">
                  <a:txBody>
                    <a:bodyPr/>
                    <a:lstStyle/>
                    <a:p>
                      <a:r>
                        <a:rPr lang="tr-TR" dirty="0" smtClean="0"/>
                        <a:t>Sıra no</a:t>
                      </a:r>
                      <a:endParaRPr lang="tr-TR" dirty="0"/>
                    </a:p>
                  </a:txBody>
                  <a:tcPr anchor="ctr"/>
                </a:tc>
                <a:tc hMerge="1">
                  <a:txBody>
                    <a:bodyPr/>
                    <a:lstStyle/>
                    <a:p>
                      <a:endParaRPr lang="tr-TR"/>
                    </a:p>
                  </a:txBody>
                  <a:tcPr/>
                </a:tc>
                <a:tc>
                  <a:txBody>
                    <a:bodyPr/>
                    <a:lstStyle/>
                    <a:p>
                      <a:r>
                        <a:rPr lang="tr-TR" dirty="0" err="1" smtClean="0"/>
                        <a:t>Ünvanı</a:t>
                      </a:r>
                      <a:endParaRPr lang="tr-TR" dirty="0"/>
                    </a:p>
                  </a:txBody>
                  <a:tcPr anchor="ctr"/>
                </a:tc>
                <a:tc>
                  <a:txBody>
                    <a:bodyPr/>
                    <a:lstStyle/>
                    <a:p>
                      <a:r>
                        <a:rPr lang="tr-TR" dirty="0" smtClean="0"/>
                        <a:t>Adı Soyadı</a:t>
                      </a:r>
                      <a:endParaRPr lang="tr-TR" dirty="0"/>
                    </a:p>
                  </a:txBody>
                  <a:tcPr anchor="ctr"/>
                </a:tc>
                <a:tc>
                  <a:txBody>
                    <a:bodyPr/>
                    <a:lstStyle/>
                    <a:p>
                      <a:r>
                        <a:rPr lang="tr-TR" dirty="0" smtClean="0"/>
                        <a:t>Kadro Durumu</a:t>
                      </a:r>
                      <a:endParaRPr lang="tr-TR" dirty="0"/>
                    </a:p>
                  </a:txBody>
                  <a:tcPr anchor="ctr"/>
                </a:tc>
              </a:tr>
              <a:tr h="588347">
                <a:tc gridSpan="2">
                  <a:txBody>
                    <a:bodyPr/>
                    <a:lstStyle/>
                    <a:p>
                      <a:r>
                        <a:rPr lang="tr-TR" dirty="0" smtClean="0"/>
                        <a:t>1</a:t>
                      </a:r>
                      <a:endParaRPr lang="tr-TR" dirty="0"/>
                    </a:p>
                  </a:txBody>
                  <a:tcPr anchor="ctr"/>
                </a:tc>
                <a:tc hMerge="1">
                  <a:txBody>
                    <a:bodyPr/>
                    <a:lstStyle/>
                    <a:p>
                      <a:endParaRPr lang="tr-TR"/>
                    </a:p>
                  </a:txBody>
                  <a:tcPr/>
                </a:tc>
                <a:tc>
                  <a:txBody>
                    <a:bodyPr/>
                    <a:lstStyle/>
                    <a:p>
                      <a:r>
                        <a:rPr lang="tr-TR" dirty="0" smtClean="0"/>
                        <a:t>Müdür</a:t>
                      </a:r>
                      <a:endParaRPr lang="tr-TR" dirty="0"/>
                    </a:p>
                  </a:txBody>
                  <a:tcPr anchor="ctr"/>
                </a:tc>
                <a:tc>
                  <a:txBody>
                    <a:bodyPr/>
                    <a:lstStyle/>
                    <a:p>
                      <a:r>
                        <a:rPr lang="tr-TR" dirty="0" smtClean="0"/>
                        <a:t>Barış POLAT</a:t>
                      </a:r>
                      <a:endParaRPr lang="tr-TR" dirty="0"/>
                    </a:p>
                  </a:txBody>
                  <a:tcPr anchor="ctr"/>
                </a:tc>
                <a:tc>
                  <a:txBody>
                    <a:bodyPr/>
                    <a:lstStyle/>
                    <a:p>
                      <a:r>
                        <a:rPr lang="tr-TR" dirty="0" smtClean="0"/>
                        <a:t>Kadrolu</a:t>
                      </a:r>
                      <a:endParaRPr lang="tr-TR" dirty="0"/>
                    </a:p>
                  </a:txBody>
                  <a:tcPr anchor="ctr"/>
                </a:tc>
              </a:tr>
              <a:tr h="631664">
                <a:tc>
                  <a:txBody>
                    <a:bodyPr/>
                    <a:lstStyle/>
                    <a:p>
                      <a:r>
                        <a:rPr lang="tr-TR" dirty="0" smtClean="0"/>
                        <a:t>2</a:t>
                      </a:r>
                      <a:endParaRPr lang="tr-TR" dirty="0"/>
                    </a:p>
                  </a:txBody>
                  <a:tcPr anchor="ctr"/>
                </a:tc>
                <a:tc>
                  <a:txBody>
                    <a:bodyPr/>
                    <a:lstStyle/>
                    <a:p>
                      <a:endParaRPr lang="tr-TR" dirty="0"/>
                    </a:p>
                  </a:txBody>
                  <a:tcPr anchor="ctr"/>
                </a:tc>
                <a:tc>
                  <a:txBody>
                    <a:bodyPr/>
                    <a:lstStyle/>
                    <a:p>
                      <a:r>
                        <a:rPr lang="tr-TR" dirty="0" smtClean="0"/>
                        <a:t>Müdür Yardımcısı</a:t>
                      </a:r>
                      <a:endParaRPr lang="tr-TR" dirty="0"/>
                    </a:p>
                  </a:txBody>
                  <a:tcPr anchor="ctr"/>
                </a:tc>
                <a:tc>
                  <a:txBody>
                    <a:bodyPr/>
                    <a:lstStyle/>
                    <a:p>
                      <a:r>
                        <a:rPr lang="tr-TR" dirty="0" smtClean="0"/>
                        <a:t>Ali Kemal KIRHASANOĞLU</a:t>
                      </a:r>
                      <a:endParaRPr lang="tr-TR" dirty="0"/>
                    </a:p>
                  </a:txBody>
                  <a:tcPr anchor="ctr"/>
                </a:tc>
                <a:tc>
                  <a:txBody>
                    <a:bodyPr/>
                    <a:lstStyle/>
                    <a:p>
                      <a:r>
                        <a:rPr lang="tr-TR" dirty="0" smtClean="0"/>
                        <a:t>Kadrolu</a:t>
                      </a:r>
                      <a:endParaRPr lang="tr-TR" dirty="0"/>
                    </a:p>
                  </a:txBody>
                  <a:tcPr anchor="ctr"/>
                </a:tc>
              </a:tr>
              <a:tr h="631664">
                <a:tc gridSpan="2">
                  <a:txBody>
                    <a:bodyPr/>
                    <a:lstStyle/>
                    <a:p>
                      <a:r>
                        <a:rPr lang="tr-TR" dirty="0" smtClean="0"/>
                        <a:t>3</a:t>
                      </a:r>
                      <a:endParaRPr lang="tr-TR" dirty="0"/>
                    </a:p>
                  </a:txBody>
                  <a:tcPr anchor="ctr"/>
                </a:tc>
                <a:tc hMerge="1">
                  <a:txBody>
                    <a:bodyPr/>
                    <a:lstStyle/>
                    <a:p>
                      <a:endParaRPr lang="tr-TR" dirty="0"/>
                    </a:p>
                  </a:txBody>
                  <a:tcPr anchor="ctr"/>
                </a:tc>
                <a:tc>
                  <a:txBody>
                    <a:bodyPr/>
                    <a:lstStyle/>
                    <a:p>
                      <a:r>
                        <a:rPr lang="tr-TR" dirty="0" smtClean="0"/>
                        <a:t>Memur</a:t>
                      </a:r>
                      <a:endParaRPr lang="tr-TR" dirty="0"/>
                    </a:p>
                  </a:txBody>
                  <a:tcPr anchor="ctr"/>
                </a:tc>
                <a:tc>
                  <a:txBody>
                    <a:bodyPr/>
                    <a:lstStyle/>
                    <a:p>
                      <a:r>
                        <a:rPr lang="tr-TR" dirty="0" smtClean="0"/>
                        <a:t>Hasan KURNAZ</a:t>
                      </a:r>
                      <a:endParaRPr lang="tr-TR" dirty="0"/>
                    </a:p>
                  </a:txBody>
                  <a:tcPr anchor="ctr"/>
                </a:tc>
                <a:tc>
                  <a:txBody>
                    <a:bodyPr/>
                    <a:lstStyle/>
                    <a:p>
                      <a:r>
                        <a:rPr lang="tr-TR" dirty="0" smtClean="0"/>
                        <a:t>Kadrolu</a:t>
                      </a:r>
                      <a:endParaRPr lang="tr-TR" dirty="0"/>
                    </a:p>
                  </a:txBody>
                  <a:tcPr anchor="ctr"/>
                </a:tc>
              </a:tr>
              <a:tr h="588347">
                <a:tc gridSpan="2">
                  <a:txBody>
                    <a:bodyPr/>
                    <a:lstStyle/>
                    <a:p>
                      <a:r>
                        <a:rPr lang="tr-TR" dirty="0" smtClean="0"/>
                        <a:t>3</a:t>
                      </a:r>
                      <a:endParaRPr lang="tr-TR" dirty="0"/>
                    </a:p>
                  </a:txBody>
                  <a:tcPr anchor="ctr"/>
                </a:tc>
                <a:tc hMerge="1">
                  <a:txBody>
                    <a:bodyPr/>
                    <a:lstStyle/>
                    <a:p>
                      <a:endParaRPr lang="tr-TR"/>
                    </a:p>
                  </a:txBody>
                  <a:tcPr/>
                </a:tc>
                <a:tc>
                  <a:txBody>
                    <a:bodyPr/>
                    <a:lstStyle/>
                    <a:p>
                      <a:r>
                        <a:rPr lang="tr-TR" dirty="0" smtClean="0"/>
                        <a:t>Hizmetli</a:t>
                      </a:r>
                      <a:endParaRPr lang="tr-TR" dirty="0"/>
                    </a:p>
                  </a:txBody>
                  <a:tcPr anchor="ctr"/>
                </a:tc>
                <a:tc>
                  <a:txBody>
                    <a:bodyPr/>
                    <a:lstStyle/>
                    <a:p>
                      <a:r>
                        <a:rPr lang="tr-TR" dirty="0" smtClean="0"/>
                        <a:t>Fatih AY</a:t>
                      </a:r>
                      <a:endParaRPr lang="tr-TR" dirty="0"/>
                    </a:p>
                  </a:txBody>
                  <a:tcPr anchor="ctr"/>
                </a:tc>
                <a:tc>
                  <a:txBody>
                    <a:bodyPr/>
                    <a:lstStyle/>
                    <a:p>
                      <a:r>
                        <a:rPr lang="tr-TR" dirty="0" smtClean="0"/>
                        <a:t>Sözleşmeli</a:t>
                      </a:r>
                      <a:endParaRPr lang="tr-TR" dirty="0"/>
                    </a:p>
                  </a:txBody>
                  <a:tcPr anchor="ctr"/>
                </a:tc>
              </a:tr>
              <a:tr h="588347">
                <a:tc gridSpan="2">
                  <a:txBody>
                    <a:bodyPr/>
                    <a:lstStyle/>
                    <a:p>
                      <a:r>
                        <a:rPr lang="tr-TR" dirty="0" smtClean="0"/>
                        <a:t>4</a:t>
                      </a:r>
                      <a:endParaRPr lang="tr-TR" dirty="0"/>
                    </a:p>
                  </a:txBody>
                  <a:tcPr anchor="ctr"/>
                </a:tc>
                <a:tc hMerge="1">
                  <a:txBody>
                    <a:bodyPr/>
                    <a:lstStyle/>
                    <a:p>
                      <a:endParaRPr lang="tr-TR"/>
                    </a:p>
                  </a:txBody>
                  <a:tcPr/>
                </a:tc>
                <a:tc>
                  <a:txBody>
                    <a:bodyPr/>
                    <a:lstStyle/>
                    <a:p>
                      <a:r>
                        <a:rPr lang="tr-TR" dirty="0" smtClean="0"/>
                        <a:t>Hizmetli (işkur )</a:t>
                      </a:r>
                    </a:p>
                  </a:txBody>
                  <a:tcPr anchor="ctr"/>
                </a:tc>
                <a:tc>
                  <a:txBody>
                    <a:bodyPr/>
                    <a:lstStyle/>
                    <a:p>
                      <a:r>
                        <a:rPr lang="tr-TR" dirty="0" smtClean="0"/>
                        <a:t>Hatice</a:t>
                      </a:r>
                      <a:r>
                        <a:rPr lang="tr-TR" baseline="0" dirty="0" smtClean="0"/>
                        <a:t> KARAMAN</a:t>
                      </a:r>
                      <a:endParaRPr lang="tr-TR" dirty="0"/>
                    </a:p>
                  </a:txBody>
                  <a:tcPr anchor="ctr"/>
                </a:tc>
                <a:tc>
                  <a:txBody>
                    <a:bodyPr/>
                    <a:lstStyle/>
                    <a:p>
                      <a:r>
                        <a:rPr lang="tr-TR" dirty="0" smtClean="0"/>
                        <a:t>TYP-İŞKUR</a:t>
                      </a:r>
                    </a:p>
                  </a:txBody>
                  <a:tcPr anchor="ctr"/>
                </a:tc>
              </a:tr>
              <a:tr h="588347">
                <a:tc gridSpan="2">
                  <a:txBody>
                    <a:bodyPr/>
                    <a:lstStyle/>
                    <a:p>
                      <a:r>
                        <a:rPr lang="tr-TR" dirty="0" smtClean="0"/>
                        <a:t>5</a:t>
                      </a:r>
                      <a:endParaRPr lang="tr-TR" dirty="0"/>
                    </a:p>
                  </a:txBody>
                  <a:tcPr anchor="ctr"/>
                </a:tc>
                <a:tc hMerge="1">
                  <a:txBody>
                    <a:bodyPr/>
                    <a:lstStyle/>
                    <a:p>
                      <a:endParaRPr lang="tr-TR"/>
                    </a:p>
                  </a:txBody>
                  <a:tcPr/>
                </a:tc>
                <a:tc>
                  <a:txBody>
                    <a:bodyPr/>
                    <a:lstStyle/>
                    <a:p>
                      <a:r>
                        <a:rPr lang="tr-TR" dirty="0" smtClean="0"/>
                        <a:t>Şoför</a:t>
                      </a:r>
                    </a:p>
                  </a:txBody>
                  <a:tcPr anchor="ctr"/>
                </a:tc>
                <a:tc>
                  <a:txBody>
                    <a:bodyPr/>
                    <a:lstStyle/>
                    <a:p>
                      <a:r>
                        <a:rPr lang="tr-TR" dirty="0" smtClean="0"/>
                        <a:t> Şenay ÖZDURMUŞOĞLU</a:t>
                      </a:r>
                      <a:endParaRPr lang="tr-TR" dirty="0"/>
                    </a:p>
                  </a:txBody>
                  <a:tcPr anchor="ctr"/>
                </a:tc>
                <a:tc>
                  <a:txBody>
                    <a:bodyPr/>
                    <a:lstStyle/>
                    <a:p>
                      <a:r>
                        <a:rPr lang="tr-TR" dirty="0" smtClean="0"/>
                        <a:t>TYP-İŞKUR</a:t>
                      </a:r>
                    </a:p>
                  </a:txBody>
                  <a:tcPr anchor="ctr"/>
                </a:tc>
              </a:tr>
              <a:tr h="588347">
                <a:tc gridSpan="2">
                  <a:txBody>
                    <a:bodyPr/>
                    <a:lstStyle/>
                    <a:p>
                      <a:r>
                        <a:rPr lang="tr-TR" dirty="0" smtClean="0"/>
                        <a:t>6</a:t>
                      </a:r>
                      <a:endParaRPr lang="tr-TR" dirty="0"/>
                    </a:p>
                  </a:txBody>
                  <a:tcPr anchor="ctr"/>
                </a:tc>
                <a:tc hMerge="1">
                  <a:txBody>
                    <a:bodyPr/>
                    <a:lstStyle/>
                    <a:p>
                      <a:endParaRPr lang="tr-TR"/>
                    </a:p>
                  </a:txBody>
                  <a:tcPr/>
                </a:tc>
                <a:tc>
                  <a:txBody>
                    <a:bodyPr/>
                    <a:lstStyle/>
                    <a:p>
                      <a:r>
                        <a:rPr lang="tr-TR" dirty="0" smtClean="0"/>
                        <a:t>Şoför</a:t>
                      </a:r>
                    </a:p>
                  </a:txBody>
                  <a:tcPr anchor="ctr"/>
                </a:tc>
                <a:tc>
                  <a:txBody>
                    <a:bodyPr/>
                    <a:lstStyle/>
                    <a:p>
                      <a:r>
                        <a:rPr lang="tr-TR" dirty="0" smtClean="0"/>
                        <a:t>- Nadir KARAMAN</a:t>
                      </a:r>
                      <a:endParaRPr lang="tr-TR" dirty="0"/>
                    </a:p>
                  </a:txBody>
                  <a:tcPr anchor="ctr"/>
                </a:tc>
                <a:tc>
                  <a:txBody>
                    <a:bodyPr/>
                    <a:lstStyle/>
                    <a:p>
                      <a:r>
                        <a:rPr lang="tr-TR" dirty="0" smtClean="0"/>
                        <a:t>Görevlendirme</a:t>
                      </a:r>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Bina Durumu</a:t>
            </a:r>
            <a:endParaRPr lang="tr-TR" dirty="0"/>
          </a:p>
        </p:txBody>
      </p:sp>
      <p:sp>
        <p:nvSpPr>
          <p:cNvPr id="3" name="2 İçerik Yer Tutucusu"/>
          <p:cNvSpPr>
            <a:spLocks noGrp="1"/>
          </p:cNvSpPr>
          <p:nvPr>
            <p:ph sz="quarter" idx="1"/>
          </p:nvPr>
        </p:nvSpPr>
        <p:spPr/>
        <p:txBody>
          <a:bodyPr/>
          <a:lstStyle/>
          <a:p>
            <a:r>
              <a:rPr lang="tr-TR" dirty="0" smtClean="0">
                <a:latin typeface="Calibri" pitchFamily="34" charset="0"/>
              </a:rPr>
              <a:t>Hizmet binamız önceleri İl Özel İdaresine ait iken Büyükşehir Yasası ile birlikte Maliyeye devredilmiştir.  </a:t>
            </a:r>
          </a:p>
          <a:p>
            <a:r>
              <a:rPr lang="tr-TR" dirty="0" smtClean="0">
                <a:latin typeface="Calibri" pitchFamily="34" charset="0"/>
              </a:rPr>
              <a:t>Yıllık Kira Bedeli: Kira yoktur.</a:t>
            </a:r>
          </a:p>
          <a:p>
            <a:r>
              <a:rPr lang="tr-TR" dirty="0" smtClean="0">
                <a:latin typeface="Calibri" pitchFamily="34" charset="0"/>
              </a:rPr>
              <a:t>Katı Yakıt Kalorifer ile ısıtılmaktadır.</a:t>
            </a:r>
          </a:p>
          <a:p>
            <a:r>
              <a:rPr lang="tr-TR" dirty="0" smtClean="0">
                <a:latin typeface="Calibri" pitchFamily="34" charset="0"/>
              </a:rPr>
              <a:t>24 saat sıcak suyumuz vardır. İnternet bağlantısı, mini buzdolabı, TV odalarımızda mevcuttur.</a:t>
            </a:r>
          </a:p>
          <a:p>
            <a:r>
              <a:rPr lang="tr-TR" dirty="0" smtClean="0">
                <a:latin typeface="Calibri" pitchFamily="34" charset="0"/>
              </a:rPr>
              <a:t>Misafirler gerektiği zamanlarda mutfağımızı kullanabilmektedir.</a:t>
            </a:r>
            <a:endParaRPr lang="tr-TR"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Mevcut Bölümler</a:t>
            </a:r>
            <a:endParaRPr lang="tr-TR" dirty="0"/>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1171712677"/>
              </p:ext>
            </p:extLst>
          </p:nvPr>
        </p:nvGraphicFramePr>
        <p:xfrm>
          <a:off x="612775" y="1600201"/>
          <a:ext cx="7888314" cy="4757760"/>
        </p:xfrm>
        <a:graphic>
          <a:graphicData uri="http://schemas.openxmlformats.org/drawingml/2006/table">
            <a:tbl>
              <a:tblPr firstRow="1" bandRow="1">
                <a:tableStyleId>{5C22544A-7EE6-4342-B048-85BDC9FD1C3A}</a:tableStyleId>
              </a:tblPr>
              <a:tblGrid>
                <a:gridCol w="1030267"/>
                <a:gridCol w="4228609"/>
                <a:gridCol w="2629438"/>
              </a:tblGrid>
              <a:tr h="679680">
                <a:tc>
                  <a:txBody>
                    <a:bodyPr/>
                    <a:lstStyle/>
                    <a:p>
                      <a:pPr algn="ctr"/>
                      <a:r>
                        <a:rPr lang="tr-TR" dirty="0" smtClean="0"/>
                        <a:t>Sıra</a:t>
                      </a:r>
                      <a:r>
                        <a:rPr lang="tr-TR" baseline="0" dirty="0" smtClean="0"/>
                        <a:t> No</a:t>
                      </a:r>
                      <a:endParaRPr lang="tr-TR" dirty="0"/>
                    </a:p>
                  </a:txBody>
                  <a:tcPr anchor="ctr"/>
                </a:tc>
                <a:tc>
                  <a:txBody>
                    <a:bodyPr/>
                    <a:lstStyle/>
                    <a:p>
                      <a:pPr algn="ctr"/>
                      <a:r>
                        <a:rPr lang="tr-TR" dirty="0" smtClean="0"/>
                        <a:t>Bölüm Adı</a:t>
                      </a:r>
                      <a:endParaRPr lang="tr-TR" dirty="0"/>
                    </a:p>
                  </a:txBody>
                  <a:tcPr anchor="ctr"/>
                </a:tc>
                <a:tc>
                  <a:txBody>
                    <a:bodyPr/>
                    <a:lstStyle/>
                    <a:p>
                      <a:pPr algn="ctr"/>
                      <a:r>
                        <a:rPr lang="tr-TR" dirty="0" smtClean="0"/>
                        <a:t>Adet</a:t>
                      </a:r>
                      <a:endParaRPr lang="tr-TR" dirty="0"/>
                    </a:p>
                  </a:txBody>
                  <a:tcPr anchor="ctr"/>
                </a:tc>
              </a:tr>
              <a:tr h="679680">
                <a:tc>
                  <a:txBody>
                    <a:bodyPr/>
                    <a:lstStyle/>
                    <a:p>
                      <a:pPr algn="ctr"/>
                      <a:r>
                        <a:rPr lang="tr-TR" dirty="0" smtClean="0"/>
                        <a:t>1.</a:t>
                      </a:r>
                      <a:endParaRPr lang="tr-TR" dirty="0"/>
                    </a:p>
                  </a:txBody>
                  <a:tcPr anchor="ctr"/>
                </a:tc>
                <a:tc>
                  <a:txBody>
                    <a:bodyPr/>
                    <a:lstStyle/>
                    <a:p>
                      <a:pPr algn="ctr"/>
                      <a:r>
                        <a:rPr lang="tr-TR" dirty="0" smtClean="0"/>
                        <a:t>İdare</a:t>
                      </a:r>
                      <a:r>
                        <a:rPr lang="tr-TR" baseline="0" dirty="0" smtClean="0"/>
                        <a:t> Odası</a:t>
                      </a:r>
                      <a:endParaRPr lang="tr-TR" dirty="0"/>
                    </a:p>
                  </a:txBody>
                  <a:tcPr anchor="ctr"/>
                </a:tc>
                <a:tc>
                  <a:txBody>
                    <a:bodyPr/>
                    <a:lstStyle/>
                    <a:p>
                      <a:pPr algn="ctr"/>
                      <a:r>
                        <a:rPr lang="tr-TR" dirty="0" smtClean="0"/>
                        <a:t>2</a:t>
                      </a:r>
                      <a:endParaRPr lang="tr-TR" dirty="0"/>
                    </a:p>
                  </a:txBody>
                  <a:tcPr anchor="ctr"/>
                </a:tc>
              </a:tr>
              <a:tr h="679680">
                <a:tc>
                  <a:txBody>
                    <a:bodyPr/>
                    <a:lstStyle/>
                    <a:p>
                      <a:pPr algn="ctr"/>
                      <a:r>
                        <a:rPr lang="tr-TR" dirty="0" smtClean="0"/>
                        <a:t>2.</a:t>
                      </a:r>
                      <a:endParaRPr lang="tr-TR" dirty="0"/>
                    </a:p>
                  </a:txBody>
                  <a:tcPr anchor="ctr"/>
                </a:tc>
                <a:tc>
                  <a:txBody>
                    <a:bodyPr/>
                    <a:lstStyle/>
                    <a:p>
                      <a:pPr algn="ctr"/>
                      <a:r>
                        <a:rPr lang="tr-TR" dirty="0" smtClean="0"/>
                        <a:t>Mutfak</a:t>
                      </a:r>
                      <a:endParaRPr lang="tr-TR" dirty="0"/>
                    </a:p>
                  </a:txBody>
                  <a:tcPr anchor="ctr"/>
                </a:tc>
                <a:tc>
                  <a:txBody>
                    <a:bodyPr/>
                    <a:lstStyle/>
                    <a:p>
                      <a:pPr algn="ctr"/>
                      <a:r>
                        <a:rPr lang="tr-TR" dirty="0" smtClean="0"/>
                        <a:t>1</a:t>
                      </a:r>
                      <a:endParaRPr lang="tr-TR" dirty="0"/>
                    </a:p>
                  </a:txBody>
                  <a:tcPr anchor="ctr"/>
                </a:tc>
              </a:tr>
              <a:tr h="679680">
                <a:tc>
                  <a:txBody>
                    <a:bodyPr/>
                    <a:lstStyle/>
                    <a:p>
                      <a:pPr algn="ctr"/>
                      <a:r>
                        <a:rPr lang="tr-TR" dirty="0" smtClean="0"/>
                        <a:t>3.</a:t>
                      </a:r>
                      <a:endParaRPr lang="tr-TR" dirty="0"/>
                    </a:p>
                  </a:txBody>
                  <a:tcPr anchor="ctr"/>
                </a:tc>
                <a:tc>
                  <a:txBody>
                    <a:bodyPr/>
                    <a:lstStyle/>
                    <a:p>
                      <a:pPr algn="ctr"/>
                      <a:r>
                        <a:rPr lang="tr-TR" dirty="0" smtClean="0"/>
                        <a:t>Çok</a:t>
                      </a:r>
                      <a:r>
                        <a:rPr lang="tr-TR" baseline="0" dirty="0" smtClean="0"/>
                        <a:t> Amaçlı Salon</a:t>
                      </a:r>
                      <a:endParaRPr lang="tr-TR" dirty="0"/>
                    </a:p>
                  </a:txBody>
                  <a:tcPr anchor="ctr"/>
                </a:tc>
                <a:tc>
                  <a:txBody>
                    <a:bodyPr/>
                    <a:lstStyle/>
                    <a:p>
                      <a:pPr algn="ctr"/>
                      <a:r>
                        <a:rPr lang="tr-TR" dirty="0" smtClean="0"/>
                        <a:t>1</a:t>
                      </a:r>
                      <a:endParaRPr lang="tr-TR" dirty="0"/>
                    </a:p>
                  </a:txBody>
                  <a:tcPr anchor="ctr"/>
                </a:tc>
              </a:tr>
              <a:tr h="679680">
                <a:tc>
                  <a:txBody>
                    <a:bodyPr/>
                    <a:lstStyle/>
                    <a:p>
                      <a:pPr algn="ctr"/>
                      <a:r>
                        <a:rPr lang="tr-TR" dirty="0" smtClean="0"/>
                        <a:t>4.</a:t>
                      </a:r>
                      <a:endParaRPr lang="tr-TR" dirty="0"/>
                    </a:p>
                  </a:txBody>
                  <a:tcPr anchor="ctr"/>
                </a:tc>
                <a:tc>
                  <a:txBody>
                    <a:bodyPr/>
                    <a:lstStyle/>
                    <a:p>
                      <a:pPr algn="ctr"/>
                      <a:r>
                        <a:rPr lang="tr-TR" dirty="0" smtClean="0"/>
                        <a:t>Dinlenme Salonu</a:t>
                      </a:r>
                      <a:endParaRPr lang="tr-TR" dirty="0"/>
                    </a:p>
                  </a:txBody>
                  <a:tcPr anchor="ctr"/>
                </a:tc>
                <a:tc>
                  <a:txBody>
                    <a:bodyPr/>
                    <a:lstStyle/>
                    <a:p>
                      <a:pPr algn="ctr"/>
                      <a:r>
                        <a:rPr lang="tr-TR" dirty="0" smtClean="0"/>
                        <a:t>-</a:t>
                      </a:r>
                      <a:endParaRPr lang="tr-TR" dirty="0"/>
                    </a:p>
                  </a:txBody>
                  <a:tcPr anchor="ctr"/>
                </a:tc>
              </a:tr>
              <a:tr h="679680">
                <a:tc>
                  <a:txBody>
                    <a:bodyPr/>
                    <a:lstStyle/>
                    <a:p>
                      <a:pPr algn="ctr"/>
                      <a:r>
                        <a:rPr lang="tr-TR" dirty="0" smtClean="0"/>
                        <a:t>5</a:t>
                      </a:r>
                      <a:endParaRPr lang="tr-TR" dirty="0"/>
                    </a:p>
                  </a:txBody>
                  <a:tcPr anchor="ctr"/>
                </a:tc>
                <a:tc>
                  <a:txBody>
                    <a:bodyPr/>
                    <a:lstStyle/>
                    <a:p>
                      <a:pPr algn="ctr"/>
                      <a:r>
                        <a:rPr lang="tr-TR" dirty="0" smtClean="0"/>
                        <a:t>Yatakhane</a:t>
                      </a:r>
                      <a:endParaRPr lang="tr-TR" dirty="0"/>
                    </a:p>
                  </a:txBody>
                  <a:tcPr anchor="ctr"/>
                </a:tc>
                <a:tc>
                  <a:txBody>
                    <a:bodyPr/>
                    <a:lstStyle/>
                    <a:p>
                      <a:pPr algn="ctr"/>
                      <a:r>
                        <a:rPr lang="tr-TR" dirty="0" smtClean="0"/>
                        <a:t>12</a:t>
                      </a:r>
                      <a:endParaRPr lang="tr-TR" dirty="0"/>
                    </a:p>
                  </a:txBody>
                  <a:tcPr anchor="ctr"/>
                </a:tc>
              </a:tr>
              <a:tr h="679680">
                <a:tc>
                  <a:txBody>
                    <a:bodyPr/>
                    <a:lstStyle/>
                    <a:p>
                      <a:pPr algn="ctr"/>
                      <a:r>
                        <a:rPr lang="tr-TR" dirty="0" smtClean="0"/>
                        <a:t>6</a:t>
                      </a:r>
                      <a:endParaRPr lang="tr-TR" dirty="0"/>
                    </a:p>
                  </a:txBody>
                  <a:tcPr anchor="ctr"/>
                </a:tc>
                <a:tc>
                  <a:txBody>
                    <a:bodyPr/>
                    <a:lstStyle/>
                    <a:p>
                      <a:pPr algn="ctr"/>
                      <a:r>
                        <a:rPr lang="tr-TR" dirty="0" smtClean="0"/>
                        <a:t>Mescit</a:t>
                      </a:r>
                      <a:endParaRPr lang="tr-TR" dirty="0"/>
                    </a:p>
                  </a:txBody>
                  <a:tcPr anchor="ctr"/>
                </a:tc>
                <a:tc>
                  <a:txBody>
                    <a:bodyPr/>
                    <a:lstStyle/>
                    <a:p>
                      <a:pPr algn="ctr"/>
                      <a:r>
                        <a:rPr lang="tr-TR" dirty="0" smtClean="0"/>
                        <a:t>1</a:t>
                      </a:r>
                      <a:endParaRPr lang="tr-TR" dirty="0"/>
                    </a:p>
                  </a:txBody>
                  <a:tcPr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Yatakhane durumu</a:t>
            </a:r>
            <a:endParaRPr lang="tr-TR" dirty="0"/>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3665135940"/>
              </p:ext>
            </p:extLst>
          </p:nvPr>
        </p:nvGraphicFramePr>
        <p:xfrm>
          <a:off x="612775" y="1600200"/>
          <a:ext cx="8153400" cy="4820920"/>
        </p:xfrm>
        <a:graphic>
          <a:graphicData uri="http://schemas.openxmlformats.org/drawingml/2006/table">
            <a:tbl>
              <a:tblPr firstRow="1" bandRow="1">
                <a:tableStyleId>{5C22544A-7EE6-4342-B048-85BDC9FD1C3A}</a:tableStyleId>
              </a:tblPr>
              <a:tblGrid>
                <a:gridCol w="1630680"/>
                <a:gridCol w="1630680"/>
                <a:gridCol w="1630680"/>
                <a:gridCol w="1630680"/>
                <a:gridCol w="1630680"/>
              </a:tblGrid>
              <a:tr h="370840">
                <a:tc>
                  <a:txBody>
                    <a:bodyPr/>
                    <a:lstStyle/>
                    <a:p>
                      <a:r>
                        <a:rPr lang="tr-TR" dirty="0" smtClean="0"/>
                        <a:t>Oda</a:t>
                      </a:r>
                      <a:r>
                        <a:rPr lang="tr-TR" baseline="0" dirty="0" smtClean="0"/>
                        <a:t> No</a:t>
                      </a:r>
                      <a:endParaRPr lang="tr-TR" dirty="0"/>
                    </a:p>
                  </a:txBody>
                  <a:tcPr/>
                </a:tc>
                <a:tc>
                  <a:txBody>
                    <a:bodyPr/>
                    <a:lstStyle/>
                    <a:p>
                      <a:r>
                        <a:rPr lang="tr-TR" dirty="0" smtClean="0"/>
                        <a:t>Kapasitesi</a:t>
                      </a:r>
                      <a:endParaRPr lang="tr-TR" dirty="0"/>
                    </a:p>
                  </a:txBody>
                  <a:tcPr/>
                </a:tc>
                <a:tc>
                  <a:txBody>
                    <a:bodyPr/>
                    <a:lstStyle/>
                    <a:p>
                      <a:r>
                        <a:rPr lang="tr-TR" dirty="0" smtClean="0"/>
                        <a:t>Banyo-</a:t>
                      </a:r>
                      <a:r>
                        <a:rPr lang="tr-TR" dirty="0" err="1" smtClean="0"/>
                        <a:t>Wc</a:t>
                      </a:r>
                      <a:endParaRPr lang="tr-TR" dirty="0"/>
                    </a:p>
                  </a:txBody>
                  <a:tcPr/>
                </a:tc>
                <a:tc>
                  <a:txBody>
                    <a:bodyPr/>
                    <a:lstStyle/>
                    <a:p>
                      <a:r>
                        <a:rPr lang="tr-TR" dirty="0" err="1" smtClean="0"/>
                        <a:t>Tv</a:t>
                      </a:r>
                      <a:endParaRPr lang="tr-TR" dirty="0"/>
                    </a:p>
                  </a:txBody>
                  <a:tcPr/>
                </a:tc>
                <a:tc>
                  <a:txBody>
                    <a:bodyPr/>
                    <a:lstStyle/>
                    <a:p>
                      <a:r>
                        <a:rPr lang="tr-TR" dirty="0" smtClean="0"/>
                        <a:t>Buzdolabı</a:t>
                      </a:r>
                      <a:endParaRPr lang="tr-TR" dirty="0"/>
                    </a:p>
                  </a:txBody>
                  <a:tcPr/>
                </a:tc>
              </a:tr>
              <a:tr h="370840">
                <a:tc>
                  <a:txBody>
                    <a:bodyPr/>
                    <a:lstStyle/>
                    <a:p>
                      <a:pPr algn="ctr"/>
                      <a:r>
                        <a:rPr lang="tr-TR" dirty="0" smtClean="0"/>
                        <a:t>101</a:t>
                      </a:r>
                      <a:endParaRPr lang="tr-TR" dirty="0"/>
                    </a:p>
                  </a:txBody>
                  <a:tcPr/>
                </a:tc>
                <a:tc>
                  <a:txBody>
                    <a:bodyPr/>
                    <a:lstStyle/>
                    <a:p>
                      <a:pPr algn="ctr"/>
                      <a:r>
                        <a:rPr lang="tr-TR" dirty="0" smtClean="0"/>
                        <a:t>3</a:t>
                      </a:r>
                      <a:endParaRPr lang="tr-TR" dirty="0"/>
                    </a:p>
                  </a:txBody>
                  <a:tcPr/>
                </a:tc>
                <a:tc>
                  <a:txBody>
                    <a:bodyPr/>
                    <a:lstStyle/>
                    <a:p>
                      <a:pPr algn="ct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Yok</a:t>
                      </a:r>
                    </a:p>
                  </a:txBody>
                  <a:tcPr/>
                </a:tc>
              </a:tr>
              <a:tr h="370840">
                <a:tc>
                  <a:txBody>
                    <a:bodyPr/>
                    <a:lstStyle/>
                    <a:p>
                      <a:pPr algn="ctr"/>
                      <a:r>
                        <a:rPr lang="tr-TR" dirty="0" smtClean="0"/>
                        <a:t>102</a:t>
                      </a:r>
                      <a:endParaRPr lang="tr-TR" dirty="0"/>
                    </a:p>
                  </a:txBody>
                  <a:tcPr/>
                </a:tc>
                <a:tc>
                  <a:txBody>
                    <a:bodyPr/>
                    <a:lstStyle/>
                    <a:p>
                      <a:pPr algn="ctr"/>
                      <a:r>
                        <a:rPr lang="tr-TR" dirty="0" smtClean="0"/>
                        <a:t>4</a:t>
                      </a:r>
                      <a:endParaRPr lang="tr-TR" dirty="0"/>
                    </a:p>
                  </a:txBody>
                  <a:tcPr/>
                </a:tc>
                <a:tc>
                  <a:txBody>
                    <a:bodyPr/>
                    <a:lstStyle/>
                    <a:p>
                      <a:pPr algn="ct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Yok</a:t>
                      </a:r>
                    </a:p>
                  </a:txBody>
                  <a:tcPr/>
                </a:tc>
              </a:tr>
              <a:tr h="370840">
                <a:tc>
                  <a:txBody>
                    <a:bodyPr/>
                    <a:lstStyle/>
                    <a:p>
                      <a:pPr algn="ctr"/>
                      <a:r>
                        <a:rPr lang="tr-TR" dirty="0" smtClean="0"/>
                        <a:t>103</a:t>
                      </a:r>
                      <a:endParaRPr lang="tr-TR" dirty="0"/>
                    </a:p>
                  </a:txBody>
                  <a:tcPr/>
                </a:tc>
                <a:tc>
                  <a:txBody>
                    <a:bodyPr/>
                    <a:lstStyle/>
                    <a:p>
                      <a:pPr algn="ctr"/>
                      <a:r>
                        <a:rPr lang="tr-TR" dirty="0" smtClean="0"/>
                        <a:t>2</a:t>
                      </a:r>
                      <a:endParaRPr lang="tr-TR" dirty="0"/>
                    </a:p>
                  </a:txBody>
                  <a:tcPr/>
                </a:tc>
                <a:tc>
                  <a:txBody>
                    <a:bodyPr/>
                    <a:lstStyle/>
                    <a:p>
                      <a:pPr algn="ct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Yok</a:t>
                      </a:r>
                    </a:p>
                  </a:txBody>
                  <a:tcPr/>
                </a:tc>
              </a:tr>
              <a:tr h="370840">
                <a:tc>
                  <a:txBody>
                    <a:bodyPr/>
                    <a:lstStyle/>
                    <a:p>
                      <a:pPr algn="ctr"/>
                      <a:r>
                        <a:rPr lang="tr-TR" dirty="0" smtClean="0"/>
                        <a:t>104</a:t>
                      </a:r>
                      <a:endParaRPr lang="tr-TR" dirty="0"/>
                    </a:p>
                  </a:txBody>
                  <a:tcPr/>
                </a:tc>
                <a:tc>
                  <a:txBody>
                    <a:bodyPr/>
                    <a:lstStyle/>
                    <a:p>
                      <a:pPr algn="ctr"/>
                      <a:r>
                        <a:rPr lang="tr-TR" dirty="0" smtClean="0"/>
                        <a:t>2</a:t>
                      </a:r>
                      <a:endParaRPr lang="tr-TR" dirty="0"/>
                    </a:p>
                  </a:txBody>
                  <a:tcPr/>
                </a:tc>
                <a:tc>
                  <a:txBody>
                    <a:bodyPr/>
                    <a:lstStyle/>
                    <a:p>
                      <a:pPr algn="ct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p>
                  </a:txBody>
                  <a:tcPr/>
                </a:tc>
              </a:tr>
              <a:tr h="370840">
                <a:tc>
                  <a:txBody>
                    <a:bodyPr/>
                    <a:lstStyle/>
                    <a:p>
                      <a:pPr algn="ctr"/>
                      <a:r>
                        <a:rPr lang="tr-TR" dirty="0" smtClean="0"/>
                        <a:t>201</a:t>
                      </a:r>
                      <a:endParaRPr lang="tr-TR" dirty="0"/>
                    </a:p>
                  </a:txBody>
                  <a:tcPr/>
                </a:tc>
                <a:tc>
                  <a:txBody>
                    <a:bodyPr/>
                    <a:lstStyle/>
                    <a:p>
                      <a:pPr algn="ctr"/>
                      <a:r>
                        <a:rPr lang="tr-TR" dirty="0" smtClean="0"/>
                        <a:t>2</a:t>
                      </a:r>
                      <a:endParaRPr lang="tr-TR" dirty="0"/>
                    </a:p>
                  </a:txBody>
                  <a:tcPr/>
                </a:tc>
                <a:tc>
                  <a:txBody>
                    <a:bodyPr/>
                    <a:lstStyle/>
                    <a:p>
                      <a:pPr algn="ct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p>
                  </a:txBody>
                  <a:tcPr/>
                </a:tc>
              </a:tr>
              <a:tr h="370840">
                <a:tc>
                  <a:txBody>
                    <a:bodyPr/>
                    <a:lstStyle/>
                    <a:p>
                      <a:pPr algn="ctr"/>
                      <a:r>
                        <a:rPr lang="tr-TR" dirty="0" smtClean="0"/>
                        <a:t>202</a:t>
                      </a:r>
                      <a:endParaRPr lang="tr-TR" dirty="0"/>
                    </a:p>
                  </a:txBody>
                  <a:tcPr/>
                </a:tc>
                <a:tc>
                  <a:txBody>
                    <a:bodyPr/>
                    <a:lstStyle/>
                    <a:p>
                      <a:pPr algn="ctr"/>
                      <a:r>
                        <a:rPr lang="tr-TR" dirty="0" smtClean="0"/>
                        <a:t>2</a:t>
                      </a:r>
                      <a:endParaRPr lang="tr-TR" dirty="0"/>
                    </a:p>
                  </a:txBody>
                  <a:tcPr/>
                </a:tc>
                <a:tc>
                  <a:txBody>
                    <a:bodyPr/>
                    <a:lstStyle/>
                    <a:p>
                      <a:pPr algn="ct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p>
                  </a:txBody>
                  <a:tcPr/>
                </a:tc>
              </a:tr>
              <a:tr h="370840">
                <a:tc>
                  <a:txBody>
                    <a:bodyPr/>
                    <a:lstStyle/>
                    <a:p>
                      <a:pPr algn="ctr"/>
                      <a:r>
                        <a:rPr lang="tr-TR" dirty="0" smtClean="0"/>
                        <a:t>203</a:t>
                      </a:r>
                      <a:endParaRPr lang="tr-TR" dirty="0"/>
                    </a:p>
                  </a:txBody>
                  <a:tcPr/>
                </a:tc>
                <a:tc>
                  <a:txBody>
                    <a:bodyPr/>
                    <a:lstStyle/>
                    <a:p>
                      <a:pPr algn="ctr"/>
                      <a:r>
                        <a:rPr lang="tr-TR" dirty="0" smtClean="0"/>
                        <a:t>3</a:t>
                      </a:r>
                      <a:endParaRPr lang="tr-TR" dirty="0"/>
                    </a:p>
                  </a:txBody>
                  <a:tcPr/>
                </a:tc>
                <a:tc>
                  <a:txBody>
                    <a:bodyPr/>
                    <a:lstStyle/>
                    <a:p>
                      <a:pPr algn="ct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p>
                  </a:txBody>
                  <a:tcPr/>
                </a:tc>
              </a:tr>
              <a:tr h="370840">
                <a:tc>
                  <a:txBody>
                    <a:bodyPr/>
                    <a:lstStyle/>
                    <a:p>
                      <a:pPr algn="ctr"/>
                      <a:r>
                        <a:rPr lang="tr-TR" dirty="0" smtClean="0"/>
                        <a:t>204</a:t>
                      </a:r>
                      <a:endParaRPr lang="tr-TR" dirty="0"/>
                    </a:p>
                  </a:txBody>
                  <a:tcPr/>
                </a:tc>
                <a:tc>
                  <a:txBody>
                    <a:bodyPr/>
                    <a:lstStyle/>
                    <a:p>
                      <a:pPr algn="ctr"/>
                      <a:r>
                        <a:rPr lang="tr-TR" dirty="0" smtClean="0"/>
                        <a:t>3</a:t>
                      </a:r>
                      <a:endParaRPr lang="tr-TR" dirty="0"/>
                    </a:p>
                  </a:txBody>
                  <a:tcPr/>
                </a:tc>
                <a:tc>
                  <a:txBody>
                    <a:bodyPr/>
                    <a:lstStyle/>
                    <a:p>
                      <a:pPr algn="ct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p>
                  </a:txBody>
                  <a:tcPr/>
                </a:tc>
              </a:tr>
              <a:tr h="370840">
                <a:tc>
                  <a:txBody>
                    <a:bodyPr/>
                    <a:lstStyle/>
                    <a:p>
                      <a:pPr algn="ctr"/>
                      <a:r>
                        <a:rPr lang="tr-TR" dirty="0" smtClean="0"/>
                        <a:t>205</a:t>
                      </a:r>
                      <a:endParaRPr lang="tr-TR" dirty="0"/>
                    </a:p>
                  </a:txBody>
                  <a:tcPr/>
                </a:tc>
                <a:tc>
                  <a:txBody>
                    <a:bodyPr/>
                    <a:lstStyle/>
                    <a:p>
                      <a:pPr algn="ctr"/>
                      <a:r>
                        <a:rPr lang="tr-TR" dirty="0" smtClean="0"/>
                        <a:t>2</a:t>
                      </a:r>
                      <a:endParaRPr lang="tr-TR" dirty="0"/>
                    </a:p>
                  </a:txBody>
                  <a:tcPr/>
                </a:tc>
                <a:tc>
                  <a:txBody>
                    <a:bodyPr/>
                    <a:lstStyle/>
                    <a:p>
                      <a:pPr algn="ct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p>
                  </a:txBody>
                  <a:tcPr/>
                </a:tc>
              </a:tr>
              <a:tr h="370840">
                <a:tc>
                  <a:txBody>
                    <a:bodyPr/>
                    <a:lstStyle/>
                    <a:p>
                      <a:pPr algn="ctr"/>
                      <a:r>
                        <a:rPr lang="tr-TR" dirty="0" smtClean="0"/>
                        <a:t>206</a:t>
                      </a:r>
                      <a:endParaRPr lang="tr-TR" dirty="0"/>
                    </a:p>
                  </a:txBody>
                  <a:tcPr/>
                </a:tc>
                <a:tc>
                  <a:txBody>
                    <a:bodyPr/>
                    <a:lstStyle/>
                    <a:p>
                      <a:pPr algn="ctr"/>
                      <a:r>
                        <a:rPr lang="tr-TR" dirty="0" smtClean="0"/>
                        <a:t>2</a:t>
                      </a:r>
                      <a:endParaRPr lang="tr-TR" dirty="0"/>
                    </a:p>
                  </a:txBody>
                  <a:tcPr/>
                </a:tc>
                <a:tc>
                  <a:txBody>
                    <a:bodyPr/>
                    <a:lstStyle/>
                    <a:p>
                      <a:pPr algn="ct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p>
                  </a:txBody>
                  <a:tcPr/>
                </a:tc>
              </a:tr>
              <a:tr h="370840">
                <a:tc>
                  <a:txBody>
                    <a:bodyPr/>
                    <a:lstStyle/>
                    <a:p>
                      <a:pPr algn="ctr"/>
                      <a:r>
                        <a:rPr lang="tr-TR" dirty="0" smtClean="0"/>
                        <a:t>207</a:t>
                      </a:r>
                      <a:endParaRPr lang="tr-TR" dirty="0"/>
                    </a:p>
                  </a:txBody>
                  <a:tcPr/>
                </a:tc>
                <a:tc>
                  <a:txBody>
                    <a:bodyPr/>
                    <a:lstStyle/>
                    <a:p>
                      <a:pPr algn="ctr"/>
                      <a:r>
                        <a:rPr lang="tr-TR" dirty="0" smtClean="0"/>
                        <a:t>2</a:t>
                      </a:r>
                      <a:endParaRPr lang="tr-TR" dirty="0"/>
                    </a:p>
                  </a:txBody>
                  <a:tcPr/>
                </a:tc>
                <a:tc>
                  <a:txBody>
                    <a:bodyPr/>
                    <a:lstStyle/>
                    <a:p>
                      <a:pPr algn="ct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p>
                  </a:txBody>
                  <a:tcPr/>
                </a:tc>
              </a:tr>
              <a:tr h="370840">
                <a:tc>
                  <a:txBody>
                    <a:bodyPr/>
                    <a:lstStyle/>
                    <a:p>
                      <a:pPr algn="ctr"/>
                      <a:r>
                        <a:rPr lang="tr-TR" dirty="0" smtClean="0"/>
                        <a:t>208</a:t>
                      </a:r>
                      <a:endParaRPr lang="tr-TR" dirty="0"/>
                    </a:p>
                  </a:txBody>
                  <a:tcPr/>
                </a:tc>
                <a:tc>
                  <a:txBody>
                    <a:bodyPr/>
                    <a:lstStyle/>
                    <a:p>
                      <a:pPr algn="ctr"/>
                      <a:r>
                        <a:rPr lang="tr-TR" dirty="0" smtClean="0"/>
                        <a:t>2</a:t>
                      </a:r>
                      <a:endParaRPr lang="tr-TR" dirty="0"/>
                    </a:p>
                  </a:txBody>
                  <a:tcPr/>
                </a:tc>
                <a:tc>
                  <a:txBody>
                    <a:bodyPr/>
                    <a:lstStyle/>
                    <a:p>
                      <a:pPr algn="ct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Var</a:t>
                      </a: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8153400" cy="990600"/>
          </a:xfrm>
        </p:spPr>
        <p:txBody>
          <a:bodyPr/>
          <a:lstStyle/>
          <a:p>
            <a:r>
              <a:rPr lang="tr-TR" dirty="0" smtClean="0"/>
              <a:t>Kapasite Kullanımı	</a:t>
            </a:r>
            <a:endParaRPr lang="tr-TR" dirty="0"/>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2682592419"/>
              </p:ext>
            </p:extLst>
          </p:nvPr>
        </p:nvGraphicFramePr>
        <p:xfrm>
          <a:off x="395536" y="1124744"/>
          <a:ext cx="8153402" cy="5831205"/>
        </p:xfrm>
        <a:graphic>
          <a:graphicData uri="http://schemas.openxmlformats.org/drawingml/2006/table">
            <a:tbl>
              <a:tblPr firstRow="1" bandRow="1">
                <a:tableStyleId>{5C22544A-7EE6-4342-B048-85BDC9FD1C3A}</a:tableStyleId>
              </a:tblPr>
              <a:tblGrid>
                <a:gridCol w="1460479"/>
                <a:gridCol w="1234639"/>
                <a:gridCol w="1364571"/>
                <a:gridCol w="1364571"/>
                <a:gridCol w="1364571"/>
                <a:gridCol w="1364571"/>
              </a:tblGrid>
              <a:tr h="806490">
                <a:tc>
                  <a:txBody>
                    <a:bodyPr/>
                    <a:lstStyle/>
                    <a:p>
                      <a:pPr algn="ctr" fontAlgn="ctr"/>
                      <a:r>
                        <a:rPr lang="tr-TR" sz="2000" b="0" i="0" u="none" strike="noStrike" dirty="0" smtClean="0">
                          <a:solidFill>
                            <a:srgbClr val="000000"/>
                          </a:solidFill>
                          <a:latin typeface="Calibri"/>
                        </a:rPr>
                        <a:t>YILLAR</a:t>
                      </a:r>
                      <a:endParaRPr lang="tr-TR" sz="20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a:solidFill>
                            <a:srgbClr val="000000"/>
                          </a:solidFill>
                          <a:latin typeface="Calibri"/>
                        </a:rPr>
                        <a:t>ÖĞRETMEN</a:t>
                      </a:r>
                    </a:p>
                  </a:txBody>
                  <a:tcPr marL="9525" marR="9525" marT="9525" marB="0" anchor="ctr"/>
                </a:tc>
                <a:tc>
                  <a:txBody>
                    <a:bodyPr/>
                    <a:lstStyle/>
                    <a:p>
                      <a:pPr algn="ctr" fontAlgn="ctr"/>
                      <a:r>
                        <a:rPr lang="tr-TR" sz="2000" b="0" i="0" u="none" strike="noStrike" dirty="0" smtClean="0">
                          <a:solidFill>
                            <a:srgbClr val="000000"/>
                          </a:solidFill>
                          <a:latin typeface="Calibri"/>
                        </a:rPr>
                        <a:t>KAMU</a:t>
                      </a:r>
                      <a:endParaRPr lang="tr-TR" sz="2000" b="0" i="0" u="none" strike="noStrike" dirty="0">
                        <a:solidFill>
                          <a:srgbClr val="000000"/>
                        </a:solidFill>
                        <a:latin typeface="Calibri"/>
                      </a:endParaRPr>
                    </a:p>
                  </a:txBody>
                  <a:tcPr marL="9525" marR="9525" marT="9525" marB="0" anchor="ctr"/>
                </a:tc>
                <a:tc>
                  <a:txBody>
                    <a:bodyPr/>
                    <a:lstStyle/>
                    <a:p>
                      <a:pPr algn="ctr" fontAlgn="ctr"/>
                      <a:r>
                        <a:rPr lang="tr-TR" sz="2000" b="0" i="0" u="none" strike="noStrike">
                          <a:solidFill>
                            <a:srgbClr val="000000"/>
                          </a:solidFill>
                          <a:latin typeface="Calibri"/>
                        </a:rPr>
                        <a:t>SİVİL</a:t>
                      </a:r>
                    </a:p>
                  </a:txBody>
                  <a:tcPr marL="9525" marR="9525" marT="9525" marB="0" anchor="ctr"/>
                </a:tc>
                <a:tc>
                  <a:txBody>
                    <a:bodyPr/>
                    <a:lstStyle/>
                    <a:p>
                      <a:pPr algn="ctr" fontAlgn="ctr"/>
                      <a:r>
                        <a:rPr lang="tr-TR" sz="2000" b="0" i="0" u="none" strike="noStrike" dirty="0">
                          <a:solidFill>
                            <a:srgbClr val="000000"/>
                          </a:solidFill>
                          <a:latin typeface="Calibri"/>
                        </a:rPr>
                        <a:t>TOPLAM</a:t>
                      </a:r>
                    </a:p>
                  </a:txBody>
                  <a:tcPr marL="9525" marR="9525" marT="9525" marB="0" anchor="ctr"/>
                </a:tc>
                <a:tc>
                  <a:txBody>
                    <a:bodyPr/>
                    <a:lstStyle/>
                    <a:p>
                      <a:pPr algn="ctr" fontAlgn="ctr"/>
                      <a:r>
                        <a:rPr lang="tr-TR" sz="1800" b="0" i="0" u="none" strike="noStrike" dirty="0" smtClean="0">
                          <a:solidFill>
                            <a:srgbClr val="000000"/>
                          </a:solidFill>
                          <a:latin typeface="Calibri"/>
                        </a:rPr>
                        <a:t>GERÇEKLEŞEN DOLULUK ORANI</a:t>
                      </a:r>
                      <a:endParaRPr lang="tr-TR" sz="1800" b="0" i="0" u="none" strike="noStrike" dirty="0">
                        <a:solidFill>
                          <a:srgbClr val="000000"/>
                        </a:solidFill>
                        <a:latin typeface="Calibri"/>
                      </a:endParaRPr>
                    </a:p>
                  </a:txBody>
                  <a:tcPr marL="9525" marR="9525" marT="9525" marB="0" anchor="ctr"/>
                </a:tc>
              </a:tr>
              <a:tr h="273136">
                <a:tc>
                  <a:txBody>
                    <a:bodyPr/>
                    <a:lstStyle/>
                    <a:p>
                      <a:pPr algn="l" fontAlgn="ctr"/>
                      <a:r>
                        <a:rPr lang="tr-TR" sz="1800" b="0" i="0" u="none" strike="noStrike" dirty="0" smtClean="0">
                          <a:solidFill>
                            <a:srgbClr val="000000"/>
                          </a:solidFill>
                          <a:latin typeface="Calibri"/>
                        </a:rPr>
                        <a:t>2017</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448</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1334</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1298</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3080</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42,19%</a:t>
                      </a:r>
                      <a:endParaRPr lang="tr-TR" sz="1800" b="0" i="0" u="none" strike="noStrike" dirty="0">
                        <a:solidFill>
                          <a:srgbClr val="000000"/>
                        </a:solidFill>
                        <a:latin typeface="Calibri"/>
                      </a:endParaRPr>
                    </a:p>
                  </a:txBody>
                  <a:tcPr marL="9525" marR="9525" marT="9525" marB="0" anchor="ctr"/>
                </a:tc>
              </a:tr>
              <a:tr h="273136">
                <a:tc>
                  <a:txBody>
                    <a:bodyPr/>
                    <a:lstStyle/>
                    <a:p>
                      <a:pPr algn="l" fontAlgn="ctr"/>
                      <a:r>
                        <a:rPr lang="tr-TR" sz="1800" b="0" i="0" u="none" strike="noStrike" dirty="0" smtClean="0">
                          <a:solidFill>
                            <a:srgbClr val="000000"/>
                          </a:solidFill>
                          <a:latin typeface="Calibri"/>
                        </a:rPr>
                        <a:t>2018</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570</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1857</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1524</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3951</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54,12%</a:t>
                      </a:r>
                      <a:endParaRPr lang="tr-TR" sz="1800" b="0" i="0" u="none" strike="noStrike" dirty="0">
                        <a:solidFill>
                          <a:srgbClr val="000000"/>
                        </a:solidFill>
                        <a:latin typeface="Calibri"/>
                      </a:endParaRPr>
                    </a:p>
                  </a:txBody>
                  <a:tcPr marL="9525" marR="9525" marT="9525" marB="0" anchor="ctr"/>
                </a:tc>
              </a:tr>
              <a:tr h="273136">
                <a:tc>
                  <a:txBody>
                    <a:bodyPr/>
                    <a:lstStyle/>
                    <a:p>
                      <a:pPr algn="l" fontAlgn="ctr"/>
                      <a:r>
                        <a:rPr lang="tr-TR" sz="1800" b="0" i="0" u="none" strike="noStrike" dirty="0" smtClean="0">
                          <a:solidFill>
                            <a:srgbClr val="000000"/>
                          </a:solidFill>
                          <a:latin typeface="Calibri"/>
                        </a:rPr>
                        <a:t>2019</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980</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2100</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1221</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4301</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49,78%</a:t>
                      </a:r>
                      <a:endParaRPr lang="tr-TR" sz="1800" b="0" i="0" u="none" strike="noStrike" dirty="0">
                        <a:solidFill>
                          <a:srgbClr val="000000"/>
                        </a:solidFill>
                        <a:latin typeface="Calibri"/>
                      </a:endParaRPr>
                    </a:p>
                  </a:txBody>
                  <a:tcPr marL="9525" marR="9525" marT="9525" marB="0" anchor="ctr"/>
                </a:tc>
              </a:tr>
              <a:tr h="273136">
                <a:tc>
                  <a:txBody>
                    <a:bodyPr/>
                    <a:lstStyle/>
                    <a:p>
                      <a:pPr algn="l" fontAlgn="ctr"/>
                      <a:r>
                        <a:rPr lang="tr-TR" sz="1800" b="0" i="0" u="none" strike="noStrike" dirty="0" smtClean="0">
                          <a:solidFill>
                            <a:srgbClr val="000000"/>
                          </a:solidFill>
                          <a:latin typeface="Calibri"/>
                        </a:rPr>
                        <a:t>2020</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361</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1851</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1007</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3219</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37,26%</a:t>
                      </a:r>
                      <a:endParaRPr lang="tr-TR" sz="1800" b="0" i="0" u="none" strike="noStrike" dirty="0">
                        <a:solidFill>
                          <a:srgbClr val="000000"/>
                        </a:solidFill>
                        <a:latin typeface="Calibri"/>
                      </a:endParaRPr>
                    </a:p>
                  </a:txBody>
                  <a:tcPr marL="9525" marR="9525" marT="9525" marB="0" anchor="ctr"/>
                </a:tc>
              </a:tr>
              <a:tr h="273136">
                <a:tc>
                  <a:txBody>
                    <a:bodyPr/>
                    <a:lstStyle/>
                    <a:p>
                      <a:pPr algn="l" fontAlgn="ctr"/>
                      <a:r>
                        <a:rPr lang="tr-TR" sz="1800" b="0" i="0" u="none" strike="noStrike" dirty="0" smtClean="0">
                          <a:solidFill>
                            <a:srgbClr val="000000"/>
                          </a:solidFill>
                          <a:latin typeface="Calibri"/>
                        </a:rPr>
                        <a:t>2021</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1065</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1708</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990</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3763</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43,55%</a:t>
                      </a:r>
                      <a:endParaRPr lang="tr-TR" sz="1800" b="0" i="0" u="none" strike="noStrike" dirty="0">
                        <a:solidFill>
                          <a:srgbClr val="000000"/>
                        </a:solidFill>
                        <a:latin typeface="Calibri"/>
                      </a:endParaRPr>
                    </a:p>
                  </a:txBody>
                  <a:tcPr marL="9525" marR="9525" marT="9525" marB="0" anchor="ctr"/>
                </a:tc>
              </a:tr>
              <a:tr h="273136">
                <a:tc>
                  <a:txBody>
                    <a:bodyPr/>
                    <a:lstStyle/>
                    <a:p>
                      <a:pPr algn="l" fontAlgn="ctr"/>
                      <a:r>
                        <a:rPr lang="tr-TR" sz="1800" b="0" i="0" u="none" strike="noStrike" dirty="0" smtClean="0">
                          <a:solidFill>
                            <a:srgbClr val="000000"/>
                          </a:solidFill>
                          <a:latin typeface="Calibri"/>
                        </a:rPr>
                        <a:t>2022</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790</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1181</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1165</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3136</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36,30%</a:t>
                      </a:r>
                      <a:endParaRPr lang="tr-TR" sz="1800" b="0" i="0" u="none" strike="noStrike" dirty="0">
                        <a:solidFill>
                          <a:srgbClr val="000000"/>
                        </a:solidFill>
                        <a:latin typeface="Calibri"/>
                      </a:endParaRPr>
                    </a:p>
                  </a:txBody>
                  <a:tcPr marL="9525" marR="9525" marT="9525" marB="0" anchor="ctr"/>
                </a:tc>
              </a:tr>
              <a:tr h="273136">
                <a:tc>
                  <a:txBody>
                    <a:bodyPr/>
                    <a:lstStyle/>
                    <a:p>
                      <a:pPr algn="l" fontAlgn="ctr"/>
                      <a:r>
                        <a:rPr lang="tr-TR" sz="1800" b="0" i="0" u="none" strike="noStrike" dirty="0" smtClean="0">
                          <a:solidFill>
                            <a:srgbClr val="000000"/>
                          </a:solidFill>
                          <a:latin typeface="Calibri"/>
                        </a:rPr>
                        <a:t>2023</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749</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2118</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1243</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4126</a:t>
                      </a:r>
                      <a:endParaRPr lang="tr-TR" sz="1800" b="0" i="0" u="none" strike="noStrike" dirty="0">
                        <a:solidFill>
                          <a:srgbClr val="000000"/>
                        </a:solidFill>
                        <a:latin typeface="Calibri"/>
                      </a:endParaRPr>
                    </a:p>
                  </a:txBody>
                  <a:tcPr marL="9525" marR="9525" marT="9525" marB="0" anchor="ctr"/>
                </a:tc>
                <a:tc>
                  <a:txBody>
                    <a:bodyPr/>
                    <a:lstStyle/>
                    <a:p>
                      <a:pPr algn="ctr" fontAlgn="ctr"/>
                      <a:r>
                        <a:rPr lang="tr-TR" sz="1800" b="0" i="0" u="none" strike="noStrike" dirty="0" smtClean="0">
                          <a:solidFill>
                            <a:srgbClr val="000000"/>
                          </a:solidFill>
                          <a:latin typeface="Calibri"/>
                        </a:rPr>
                        <a:t>%47.10</a:t>
                      </a:r>
                      <a:endParaRPr lang="tr-TR" sz="1800" b="0" i="0" u="none" strike="noStrike" dirty="0">
                        <a:solidFill>
                          <a:srgbClr val="000000"/>
                        </a:solidFill>
                        <a:latin typeface="Calibri"/>
                      </a:endParaRPr>
                    </a:p>
                  </a:txBody>
                  <a:tcPr marL="9525" marR="9525" marT="9525" marB="0" anchor="ctr"/>
                </a:tc>
              </a:tr>
              <a:tr h="273136">
                <a:tc>
                  <a:txBody>
                    <a:bodyPr/>
                    <a:lstStyle/>
                    <a:p>
                      <a:pPr algn="l"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r>
              <a:tr h="273136">
                <a:tc>
                  <a:txBody>
                    <a:bodyPr/>
                    <a:lstStyle/>
                    <a:p>
                      <a:pPr algn="l"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r>
              <a:tr h="273136">
                <a:tc>
                  <a:txBody>
                    <a:bodyPr/>
                    <a:lstStyle/>
                    <a:p>
                      <a:pPr algn="l"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r>
              <a:tr h="273136">
                <a:tc>
                  <a:txBody>
                    <a:bodyPr/>
                    <a:lstStyle/>
                    <a:p>
                      <a:pPr algn="l"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r>
              <a:tr h="273136">
                <a:tc>
                  <a:txBody>
                    <a:bodyPr/>
                    <a:lstStyle/>
                    <a:p>
                      <a:pPr algn="l"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a:solidFill>
                          <a:srgbClr val="000000"/>
                        </a:solidFill>
                        <a:latin typeface="Calibri"/>
                      </a:endParaRPr>
                    </a:p>
                  </a:txBody>
                  <a:tcPr marL="9525" marR="9525" marT="9525" marB="0" anchor="ctr"/>
                </a:tc>
                <a:tc>
                  <a:txBody>
                    <a:bodyPr/>
                    <a:lstStyle/>
                    <a:p>
                      <a:pPr algn="ctr" fontAlgn="ctr"/>
                      <a:endParaRPr lang="tr-TR" sz="1800" b="0" i="0" u="none" strike="noStrike">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r>
              <a:tr h="273136">
                <a:tc>
                  <a:txBody>
                    <a:bodyPr/>
                    <a:lstStyle/>
                    <a:p>
                      <a:pPr algn="l"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c>
                  <a:txBody>
                    <a:bodyPr/>
                    <a:lstStyle/>
                    <a:p>
                      <a:pPr algn="ctr" fontAlgn="ctr"/>
                      <a:endParaRPr lang="tr-TR" sz="1800" b="0" i="0" u="none" strike="noStrike" dirty="0">
                        <a:solidFill>
                          <a:srgbClr val="000000"/>
                        </a:solidFill>
                        <a:latin typeface="Calibri"/>
                      </a:endParaRPr>
                    </a:p>
                  </a:txBody>
                  <a:tcPr marL="9525" marR="9525" marT="9525" marB="0" anchor="ctr"/>
                </a:tc>
              </a:tr>
              <a:tr h="419787">
                <a:tc>
                  <a:txBody>
                    <a:bodyPr/>
                    <a:lstStyle/>
                    <a:p>
                      <a:pPr algn="l" fontAlgn="ctr"/>
                      <a:endParaRPr lang="tr-TR" sz="2000" b="0" i="0" u="none" strike="noStrike" dirty="0">
                        <a:solidFill>
                          <a:srgbClr val="000000"/>
                        </a:solidFill>
                        <a:latin typeface="Calibri"/>
                      </a:endParaRPr>
                    </a:p>
                  </a:txBody>
                  <a:tcPr marL="9525" marR="9525" marT="9525" marB="0" anchor="ctr"/>
                </a:tc>
                <a:tc>
                  <a:txBody>
                    <a:bodyPr/>
                    <a:lstStyle/>
                    <a:p>
                      <a:pPr algn="ctr" fontAlgn="ctr"/>
                      <a:endParaRPr lang="tr-TR" sz="2000" b="0" i="0" u="none" strike="noStrike" dirty="0">
                        <a:solidFill>
                          <a:srgbClr val="000000"/>
                        </a:solidFill>
                        <a:latin typeface="Calibri"/>
                      </a:endParaRPr>
                    </a:p>
                  </a:txBody>
                  <a:tcPr marL="9525" marR="9525" marT="9525" marB="0" anchor="ctr"/>
                </a:tc>
                <a:tc>
                  <a:txBody>
                    <a:bodyPr/>
                    <a:lstStyle/>
                    <a:p>
                      <a:pPr algn="ctr" fontAlgn="ctr"/>
                      <a:endParaRPr lang="tr-TR" sz="2000" b="0" i="0" u="none" strike="noStrike" dirty="0">
                        <a:solidFill>
                          <a:srgbClr val="000000"/>
                        </a:solidFill>
                        <a:latin typeface="Calibri"/>
                      </a:endParaRPr>
                    </a:p>
                  </a:txBody>
                  <a:tcPr marL="9525" marR="9525" marT="9525" marB="0" anchor="ctr"/>
                </a:tc>
                <a:tc>
                  <a:txBody>
                    <a:bodyPr/>
                    <a:lstStyle/>
                    <a:p>
                      <a:pPr algn="ctr" fontAlgn="ctr"/>
                      <a:endParaRPr lang="tr-TR" sz="2000" b="0" i="0" u="none" strike="noStrike" dirty="0">
                        <a:solidFill>
                          <a:srgbClr val="000000"/>
                        </a:solidFill>
                        <a:latin typeface="Calibri"/>
                      </a:endParaRPr>
                    </a:p>
                  </a:txBody>
                  <a:tcPr marL="9525" marR="9525" marT="9525" marB="0" anchor="ctr"/>
                </a:tc>
                <a:tc>
                  <a:txBody>
                    <a:bodyPr/>
                    <a:lstStyle/>
                    <a:p>
                      <a:pPr algn="ctr" fontAlgn="ctr"/>
                      <a:endParaRPr lang="tr-TR" sz="2800" b="1" i="0" u="none" strike="noStrike" dirty="0">
                        <a:solidFill>
                          <a:srgbClr val="000000"/>
                        </a:solidFill>
                        <a:latin typeface="Calibri"/>
                      </a:endParaRPr>
                    </a:p>
                  </a:txBody>
                  <a:tcPr marL="9525" marR="9525" marT="9525" marB="0" anchor="ctr"/>
                </a:tc>
                <a:tc>
                  <a:txBody>
                    <a:bodyPr/>
                    <a:lstStyle/>
                    <a:p>
                      <a:pPr algn="ctr" fontAlgn="ctr"/>
                      <a:endParaRPr lang="tr-TR" sz="2800" b="1" i="0" u="none" strike="noStrike" dirty="0">
                        <a:solidFill>
                          <a:srgbClr val="000000"/>
                        </a:solidFill>
                        <a:latin typeface="Calibri"/>
                      </a:endParaRPr>
                    </a:p>
                  </a:txBody>
                  <a:tcPr marL="9525" marR="9525" marT="9525" marB="0" anchor="ctr"/>
                </a:tc>
              </a:tr>
              <a:tr h="302466">
                <a:tc>
                  <a:txBody>
                    <a:bodyPr/>
                    <a:lstStyle/>
                    <a:p>
                      <a:pPr algn="l" fontAlgn="ctr"/>
                      <a:endParaRPr lang="tr-TR" sz="2000" b="0" i="0" u="none" strike="noStrike" dirty="0">
                        <a:solidFill>
                          <a:srgbClr val="000000"/>
                        </a:solidFill>
                        <a:latin typeface="Calibri"/>
                      </a:endParaRPr>
                    </a:p>
                  </a:txBody>
                  <a:tcPr marL="9525" marR="9525" marT="9525" marB="0" anchor="ctr"/>
                </a:tc>
                <a:tc>
                  <a:txBody>
                    <a:bodyPr/>
                    <a:lstStyle/>
                    <a:p>
                      <a:pPr algn="ctr" fontAlgn="ctr"/>
                      <a:endParaRPr lang="tr-TR" sz="2000" b="0" i="0" u="none" strike="noStrike" dirty="0">
                        <a:solidFill>
                          <a:srgbClr val="000000"/>
                        </a:solidFill>
                        <a:latin typeface="Calibri"/>
                      </a:endParaRPr>
                    </a:p>
                  </a:txBody>
                  <a:tcPr marL="9525" marR="9525" marT="9525" marB="0" anchor="ctr"/>
                </a:tc>
                <a:tc>
                  <a:txBody>
                    <a:bodyPr/>
                    <a:lstStyle/>
                    <a:p>
                      <a:pPr algn="ctr" fontAlgn="ctr"/>
                      <a:endParaRPr lang="tr-TR" sz="2000" b="0" i="0" u="none" strike="noStrike" dirty="0">
                        <a:solidFill>
                          <a:srgbClr val="000000"/>
                        </a:solidFill>
                        <a:latin typeface="Calibri"/>
                      </a:endParaRPr>
                    </a:p>
                  </a:txBody>
                  <a:tcPr marL="9525" marR="9525" marT="9525" marB="0" anchor="ctr"/>
                </a:tc>
                <a:tc>
                  <a:txBody>
                    <a:bodyPr/>
                    <a:lstStyle/>
                    <a:p>
                      <a:pPr algn="ctr" fontAlgn="ctr"/>
                      <a:endParaRPr lang="tr-TR" sz="2000" b="0" i="0" u="none" strike="noStrike" dirty="0">
                        <a:solidFill>
                          <a:srgbClr val="000000"/>
                        </a:solidFill>
                        <a:latin typeface="Calibri"/>
                      </a:endParaRPr>
                    </a:p>
                  </a:txBody>
                  <a:tcPr marL="9525" marR="9525" marT="9525" marB="0" anchor="ctr"/>
                </a:tc>
                <a:tc>
                  <a:txBody>
                    <a:bodyPr/>
                    <a:lstStyle/>
                    <a:p>
                      <a:pPr algn="ctr" fontAlgn="ctr"/>
                      <a:endParaRPr lang="tr-TR" sz="2000" b="0" i="0" u="none" strike="noStrike" dirty="0">
                        <a:solidFill>
                          <a:srgbClr val="000000"/>
                        </a:solidFill>
                        <a:latin typeface="Calibri"/>
                      </a:endParaRPr>
                    </a:p>
                  </a:txBody>
                  <a:tcPr marL="9525" marR="9525" marT="9525" marB="0" anchor="ctr"/>
                </a:tc>
                <a:tc>
                  <a:txBody>
                    <a:bodyPr/>
                    <a:lstStyle/>
                    <a:p>
                      <a:pPr algn="ctr" fontAlgn="ctr"/>
                      <a:endParaRPr lang="tr-TR" sz="2000" b="0" i="0" u="none" strike="noStrike" dirty="0">
                        <a:solidFill>
                          <a:srgbClr val="000000"/>
                        </a:solidFill>
                        <a:latin typeface="Calibri"/>
                      </a:endParaRPr>
                    </a:p>
                  </a:txBody>
                  <a:tcPr marL="9525" marR="9525" marT="9525" marB="0" anchor="ctr"/>
                </a:tc>
              </a:tr>
              <a:tr h="537107">
                <a:tc>
                  <a:txBody>
                    <a:bodyPr/>
                    <a:lstStyle/>
                    <a:p>
                      <a:pPr algn="l" fontAlgn="ctr"/>
                      <a:endParaRPr lang="tr-TR" sz="2000" b="0" i="0" u="none" strike="noStrike" dirty="0">
                        <a:solidFill>
                          <a:srgbClr val="000000"/>
                        </a:solidFill>
                        <a:latin typeface="Calibri"/>
                      </a:endParaRPr>
                    </a:p>
                  </a:txBody>
                  <a:tcPr marL="9525" marR="9525" marT="9525" marB="0" anchor="ctr"/>
                </a:tc>
                <a:tc gridSpan="3">
                  <a:txBody>
                    <a:bodyPr/>
                    <a:lstStyle/>
                    <a:p>
                      <a:pPr algn="ctr" fontAlgn="ctr"/>
                      <a:endParaRPr lang="tr-TR" sz="2000" b="0" i="0" u="none" strike="noStrike" dirty="0">
                        <a:solidFill>
                          <a:srgbClr val="000000"/>
                        </a:solidFill>
                        <a:latin typeface="Calibri"/>
                      </a:endParaRPr>
                    </a:p>
                  </a:txBody>
                  <a:tcPr marL="9525" marR="9525" marT="9525" marB="0" anchor="ctr"/>
                </a:tc>
                <a:tc hMerge="1">
                  <a:txBody>
                    <a:bodyPr/>
                    <a:lstStyle/>
                    <a:p>
                      <a:pPr algn="ctr" fontAlgn="ctr"/>
                      <a:endParaRPr lang="tr-TR" sz="1100" b="0" i="0" u="none" strike="noStrike" dirty="0">
                        <a:solidFill>
                          <a:srgbClr val="000000"/>
                        </a:solidFill>
                        <a:latin typeface="Calibri"/>
                      </a:endParaRPr>
                    </a:p>
                  </a:txBody>
                  <a:tcPr marL="9525" marR="9525" marT="9525" marB="0" anchor="ctr"/>
                </a:tc>
                <a:tc hMerge="1">
                  <a:txBody>
                    <a:bodyPr/>
                    <a:lstStyle/>
                    <a:p>
                      <a:pPr algn="ctr" fontAlgn="ctr"/>
                      <a:endParaRPr lang="tr-TR" sz="1100" b="0" i="0" u="none" strike="noStrike" dirty="0">
                        <a:solidFill>
                          <a:srgbClr val="000000"/>
                        </a:solidFill>
                        <a:latin typeface="Calibri"/>
                      </a:endParaRPr>
                    </a:p>
                  </a:txBody>
                  <a:tcPr marL="9525" marR="9525" marT="9525" marB="0" anchor="ctr"/>
                </a:tc>
                <a:tc>
                  <a:txBody>
                    <a:bodyPr/>
                    <a:lstStyle/>
                    <a:p>
                      <a:pPr algn="ctr" fontAlgn="ctr"/>
                      <a:endParaRPr lang="tr-TR" sz="3600" b="0" i="0" u="none" strike="noStrike" dirty="0">
                        <a:solidFill>
                          <a:srgbClr val="FF0000"/>
                        </a:solidFill>
                        <a:latin typeface="Calibri"/>
                      </a:endParaRPr>
                    </a:p>
                  </a:txBody>
                  <a:tcPr marL="9525" marR="9525" marT="9525" marB="0" anchor="ctr"/>
                </a:tc>
                <a:tc>
                  <a:txBody>
                    <a:bodyPr/>
                    <a:lstStyle/>
                    <a:p>
                      <a:pPr algn="ctr" fontAlgn="ctr"/>
                      <a:endParaRPr lang="tr-TR" sz="3600" b="0" i="0" u="none" strike="noStrike" dirty="0">
                        <a:solidFill>
                          <a:srgbClr val="FF0000"/>
                        </a:solidFill>
                        <a:latin typeface="Calibri"/>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423848" cy="990600"/>
          </a:xfrm>
        </p:spPr>
        <p:txBody>
          <a:bodyPr>
            <a:normAutofit fontScale="90000"/>
          </a:bodyPr>
          <a:lstStyle/>
          <a:p>
            <a:r>
              <a:rPr lang="tr-TR" dirty="0" smtClean="0"/>
              <a:t>Gelir ve Gider Durumu(2023- 2024)</a:t>
            </a:r>
            <a:endParaRPr lang="tr-TR" dirty="0"/>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2798713042"/>
              </p:ext>
            </p:extLst>
          </p:nvPr>
        </p:nvGraphicFramePr>
        <p:xfrm>
          <a:off x="611560" y="1152944"/>
          <a:ext cx="8352929" cy="5676718"/>
        </p:xfrm>
        <a:graphic>
          <a:graphicData uri="http://schemas.openxmlformats.org/drawingml/2006/table">
            <a:tbl>
              <a:tblPr firstRow="1" bandRow="1">
                <a:tableStyleId>{5C22544A-7EE6-4342-B048-85BDC9FD1C3A}</a:tableStyleId>
              </a:tblPr>
              <a:tblGrid>
                <a:gridCol w="2708168"/>
                <a:gridCol w="2708168"/>
                <a:gridCol w="2936593"/>
              </a:tblGrid>
              <a:tr h="419074">
                <a:tc gridSpan="2">
                  <a:txBody>
                    <a:bodyPr/>
                    <a:lstStyle/>
                    <a:p>
                      <a:r>
                        <a:rPr lang="tr-TR" dirty="0" smtClean="0"/>
                        <a:t>Gelirler</a:t>
                      </a:r>
                      <a:endParaRPr lang="tr-TR" dirty="0"/>
                    </a:p>
                  </a:txBody>
                  <a:tcPr/>
                </a:tc>
                <a:tc hMerge="1">
                  <a:txBody>
                    <a:bodyPr/>
                    <a:lstStyle/>
                    <a:p>
                      <a:endParaRPr lang="tr-TR"/>
                    </a:p>
                  </a:txBody>
                  <a:tcPr/>
                </a:tc>
                <a:tc>
                  <a:txBody>
                    <a:bodyPr/>
                    <a:lstStyle/>
                    <a:p>
                      <a:endParaRPr lang="tr-TR" dirty="0"/>
                    </a:p>
                  </a:txBody>
                  <a:tcPr/>
                </a:tc>
              </a:tr>
              <a:tr h="612903">
                <a:tc gridSpan="2">
                  <a:txBody>
                    <a:bodyPr/>
                    <a:lstStyle/>
                    <a:p>
                      <a:r>
                        <a:rPr lang="tr-TR" dirty="0" smtClean="0"/>
                        <a:t>31/12/2023tarihinde</a:t>
                      </a:r>
                      <a:r>
                        <a:rPr lang="tr-TR" baseline="0" dirty="0" smtClean="0"/>
                        <a:t> kurum ambarında KDV hariç 108.585,00TL </a:t>
                      </a:r>
                      <a:r>
                        <a:rPr lang="tr-TR" baseline="0" dirty="0" err="1" smtClean="0"/>
                        <a:t>lik</a:t>
                      </a:r>
                      <a:r>
                        <a:rPr lang="tr-TR" baseline="0" dirty="0" smtClean="0"/>
                        <a:t> depo fazlası mevcuttur.</a:t>
                      </a:r>
                      <a:endParaRPr lang="tr-TR" dirty="0"/>
                    </a:p>
                  </a:txBody>
                  <a:tcPr/>
                </a:tc>
                <a:tc hMerge="1">
                  <a:txBody>
                    <a:bodyPr/>
                    <a:lstStyle/>
                    <a:p>
                      <a:endParaRPr lang="tr-TR"/>
                    </a:p>
                  </a:txBody>
                  <a:tcPr/>
                </a:tc>
                <a:tc>
                  <a:txBody>
                    <a:bodyPr/>
                    <a:lstStyle/>
                    <a:p>
                      <a:pPr algn="r"/>
                      <a:endParaRPr lang="tr-TR" dirty="0"/>
                    </a:p>
                  </a:txBody>
                  <a:tcPr/>
                </a:tc>
              </a:tr>
              <a:tr h="1138248">
                <a:tc>
                  <a:txBody>
                    <a:bodyPr/>
                    <a:lstStyle/>
                    <a:p>
                      <a:r>
                        <a:rPr lang="tr-TR" dirty="0" smtClean="0"/>
                        <a:t>Banka Hesabı</a:t>
                      </a:r>
                      <a:endParaRPr lang="tr-TR" dirty="0"/>
                    </a:p>
                  </a:txBody>
                  <a:tcPr/>
                </a:tc>
                <a:tc>
                  <a:txBody>
                    <a:bodyPr/>
                    <a:lstStyle/>
                    <a:p>
                      <a:r>
                        <a:rPr lang="tr-TR" dirty="0" smtClean="0"/>
                        <a:t>İşletme Hesabı</a:t>
                      </a:r>
                    </a:p>
                    <a:p>
                      <a:r>
                        <a:rPr lang="tr-TR" dirty="0" smtClean="0"/>
                        <a:t>Tazminat hesabı</a:t>
                      </a:r>
                    </a:p>
                    <a:p>
                      <a:r>
                        <a:rPr lang="tr-TR" dirty="0" smtClean="0"/>
                        <a:t>Bakım Onarım Hesabı</a:t>
                      </a:r>
                    </a:p>
                    <a:p>
                      <a:r>
                        <a:rPr lang="tr-TR" dirty="0" smtClean="0"/>
                        <a:t>Personel</a:t>
                      </a:r>
                      <a:r>
                        <a:rPr lang="tr-TR" baseline="0" dirty="0" smtClean="0"/>
                        <a:t> Maaş Hesabı         </a:t>
                      </a:r>
                      <a:endParaRPr lang="tr-TR" dirty="0"/>
                    </a:p>
                  </a:txBody>
                  <a:tcPr/>
                </a:tc>
                <a:tc>
                  <a:txBody>
                    <a:bodyPr/>
                    <a:lstStyle/>
                    <a:p>
                      <a:pPr algn="r"/>
                      <a:r>
                        <a:rPr lang="tr-TR" dirty="0" smtClean="0"/>
                        <a:t>275.900,03</a:t>
                      </a:r>
                    </a:p>
                    <a:p>
                      <a:pPr algn="r"/>
                      <a:r>
                        <a:rPr lang="tr-TR" dirty="0" smtClean="0"/>
                        <a:t>1.075.486,77</a:t>
                      </a:r>
                    </a:p>
                    <a:p>
                      <a:pPr algn="r"/>
                      <a:r>
                        <a:rPr lang="tr-TR" u="none" dirty="0" smtClean="0"/>
                        <a:t>128.630,34</a:t>
                      </a:r>
                    </a:p>
                    <a:p>
                      <a:pPr algn="r"/>
                      <a:r>
                        <a:rPr lang="tr-TR" dirty="0" smtClean="0"/>
                        <a:t>0</a:t>
                      </a:r>
                      <a:endParaRPr lang="tr-TR" dirty="0"/>
                    </a:p>
                  </a:txBody>
                  <a:tcPr/>
                </a:tc>
              </a:tr>
              <a:tr h="875576">
                <a:tc gridSpan="2">
                  <a:txBody>
                    <a:bodyPr/>
                    <a:lstStyle/>
                    <a:p>
                      <a:r>
                        <a:rPr lang="tr-TR" dirty="0" smtClean="0">
                          <a:solidFill>
                            <a:srgbClr val="7030A0"/>
                          </a:solidFill>
                        </a:rPr>
                        <a:t>2023</a:t>
                      </a:r>
                      <a:r>
                        <a:rPr lang="tr-TR" baseline="0" dirty="0" smtClean="0">
                          <a:solidFill>
                            <a:srgbClr val="7030A0"/>
                          </a:solidFill>
                        </a:rPr>
                        <a:t> yılından 2024 yılına devreden borç yoktur.(önceki dönemlerde de devreden borç bulunmamaktadır)</a:t>
                      </a:r>
                      <a:endParaRPr lang="tr-TR" dirty="0">
                        <a:solidFill>
                          <a:srgbClr val="7030A0"/>
                        </a:solidFill>
                      </a:endParaRPr>
                    </a:p>
                  </a:txBody>
                  <a:tcPr/>
                </a:tc>
                <a:tc hMerge="1">
                  <a:txBody>
                    <a:bodyPr/>
                    <a:lstStyle/>
                    <a:p>
                      <a:endParaRPr lang="tr-TR"/>
                    </a:p>
                  </a:txBody>
                  <a:tcPr/>
                </a:tc>
                <a:tc>
                  <a:txBody>
                    <a:bodyPr/>
                    <a:lstStyle/>
                    <a:p>
                      <a:pPr algn="r"/>
                      <a:endParaRPr lang="tr-TR" dirty="0">
                        <a:solidFill>
                          <a:schemeClr val="tx1"/>
                        </a:solidFill>
                      </a:endParaRPr>
                    </a:p>
                  </a:txBody>
                  <a:tcPr/>
                </a:tc>
              </a:tr>
              <a:tr h="419074">
                <a:tc gridSpan="2">
                  <a:txBody>
                    <a:bodyPr/>
                    <a:lstStyle/>
                    <a:p>
                      <a:r>
                        <a:rPr lang="tr-TR" b="1" dirty="0" smtClean="0"/>
                        <a:t>Net Kar                            Konaklama Geliri</a:t>
                      </a:r>
                      <a:endParaRPr lang="tr-TR" b="1" dirty="0"/>
                    </a:p>
                  </a:txBody>
                  <a:tcPr/>
                </a:tc>
                <a:tc hMerge="1">
                  <a:txBody>
                    <a:bodyPr/>
                    <a:lstStyle/>
                    <a:p>
                      <a:endParaRPr lang="tr-TR"/>
                    </a:p>
                  </a:txBody>
                  <a:tcPr/>
                </a:tc>
                <a:tc>
                  <a:txBody>
                    <a:bodyPr/>
                    <a:lstStyle/>
                    <a:p>
                      <a:pPr algn="r"/>
                      <a:r>
                        <a:rPr lang="tr-TR" b="1" dirty="0" smtClean="0"/>
                        <a:t>Yemekçilik</a:t>
                      </a:r>
                      <a:r>
                        <a:rPr lang="tr-TR" b="1" baseline="0" dirty="0" smtClean="0"/>
                        <a:t> Geliri</a:t>
                      </a:r>
                      <a:endParaRPr lang="tr-TR" b="1" dirty="0"/>
                    </a:p>
                  </a:txBody>
                  <a:tcPr/>
                </a:tc>
              </a:tr>
              <a:tr h="419074">
                <a:tc gridSpan="2">
                  <a:txBody>
                    <a:bodyPr/>
                    <a:lstStyle/>
                    <a:p>
                      <a:r>
                        <a:rPr lang="tr-TR" dirty="0" smtClean="0"/>
                        <a:t>2019- 130.541,60             2019- 110.791,27</a:t>
                      </a:r>
                      <a:endParaRPr lang="tr-TR" dirty="0"/>
                    </a:p>
                  </a:txBody>
                  <a:tcPr/>
                </a:tc>
                <a:tc hMerge="1">
                  <a:txBody>
                    <a:bodyPr/>
                    <a:lstStyle/>
                    <a:p>
                      <a:endParaRPr lang="tr-TR"/>
                    </a:p>
                  </a:txBody>
                  <a:tcPr/>
                </a:tc>
                <a:tc>
                  <a:txBody>
                    <a:bodyPr/>
                    <a:lstStyle/>
                    <a:p>
                      <a:pPr algn="r"/>
                      <a:r>
                        <a:rPr lang="tr-TR" dirty="0" smtClean="0"/>
                        <a:t>2019- 890.195,89</a:t>
                      </a:r>
                      <a:endParaRPr lang="tr-TR" dirty="0"/>
                    </a:p>
                  </a:txBody>
                  <a:tcPr/>
                </a:tc>
              </a:tr>
              <a:tr h="419074">
                <a:tc gridSpan="2">
                  <a:txBody>
                    <a:bodyPr/>
                    <a:lstStyle/>
                    <a:p>
                      <a:r>
                        <a:rPr lang="tr-TR" dirty="0" smtClean="0"/>
                        <a:t>2020- 31.712,76               2020-</a:t>
                      </a:r>
                      <a:r>
                        <a:rPr lang="tr-TR" baseline="0" dirty="0" smtClean="0"/>
                        <a:t> 105.257,15</a:t>
                      </a:r>
                      <a:endParaRPr lang="tr-TR" dirty="0" smtClean="0"/>
                    </a:p>
                  </a:txBody>
                  <a:tcPr/>
                </a:tc>
                <a:tc hMerge="1">
                  <a:txBody>
                    <a:bodyPr/>
                    <a:lstStyle/>
                    <a:p>
                      <a:endParaRPr lang="tr-TR"/>
                    </a:p>
                  </a:txBody>
                  <a:tcPr/>
                </a:tc>
                <a:tc>
                  <a:txBody>
                    <a:bodyPr/>
                    <a:lstStyle/>
                    <a:p>
                      <a:pPr algn="r"/>
                      <a:r>
                        <a:rPr lang="tr-TR" dirty="0" smtClean="0"/>
                        <a:t>2020- 224.430,93 </a:t>
                      </a:r>
                      <a:endParaRPr lang="tr-TR" dirty="0"/>
                    </a:p>
                  </a:txBody>
                  <a:tcPr/>
                </a:tc>
              </a:tr>
              <a:tr h="419074">
                <a:tc gridSpan="2">
                  <a:txBody>
                    <a:bodyPr/>
                    <a:lstStyle/>
                    <a:p>
                      <a:r>
                        <a:rPr lang="tr-TR" dirty="0" smtClean="0"/>
                        <a:t>2021- </a:t>
                      </a:r>
                      <a:r>
                        <a:rPr lang="tr-TR" dirty="0" smtClean="0"/>
                        <a:t>12.616,91               </a:t>
                      </a:r>
                      <a:r>
                        <a:rPr lang="tr-TR" dirty="0" smtClean="0"/>
                        <a:t>2021- 121.974,06</a:t>
                      </a:r>
                      <a:endParaRPr lang="tr-TR" dirty="0"/>
                    </a:p>
                  </a:txBody>
                  <a:tcPr/>
                </a:tc>
                <a:tc hMerge="1">
                  <a:txBody>
                    <a:bodyPr/>
                    <a:lstStyle/>
                    <a:p>
                      <a:endParaRPr lang="tr-TR"/>
                    </a:p>
                  </a:txBody>
                  <a:tcPr/>
                </a:tc>
                <a:tc>
                  <a:txBody>
                    <a:bodyPr/>
                    <a:lstStyle/>
                    <a:p>
                      <a:pPr algn="r"/>
                      <a:r>
                        <a:rPr lang="tr-TR" dirty="0" smtClean="0"/>
                        <a:t>2021- 356.601,90</a:t>
                      </a:r>
                      <a:endParaRPr lang="tr-TR" dirty="0"/>
                    </a:p>
                  </a:txBody>
                  <a:tcPr/>
                </a:tc>
              </a:tr>
              <a:tr h="41907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2022-</a:t>
                      </a:r>
                      <a:r>
                        <a:rPr lang="tr-TR" baseline="0" dirty="0" smtClean="0"/>
                        <a:t> </a:t>
                      </a:r>
                      <a:r>
                        <a:rPr lang="tr-TR" baseline="0" dirty="0" smtClean="0"/>
                        <a:t>313.290,72</a:t>
                      </a:r>
                      <a:r>
                        <a:rPr lang="tr-TR" dirty="0" smtClean="0"/>
                        <a:t>            </a:t>
                      </a:r>
                      <a:r>
                        <a:rPr lang="tr-TR" baseline="0" dirty="0" smtClean="0"/>
                        <a:t> </a:t>
                      </a:r>
                      <a:r>
                        <a:rPr lang="tr-TR" dirty="0" smtClean="0"/>
                        <a:t>2022-</a:t>
                      </a:r>
                      <a:r>
                        <a:rPr lang="tr-TR" baseline="0" dirty="0" smtClean="0"/>
                        <a:t> 183.657,54</a:t>
                      </a:r>
                      <a:endParaRPr lang="tr-TR" dirty="0" smtClean="0"/>
                    </a:p>
                  </a:txBody>
                  <a:tcPr/>
                </a:tc>
                <a:tc hMerge="1">
                  <a:txBody>
                    <a:bodyPr/>
                    <a:lstStyle/>
                    <a:p>
                      <a:endParaRPr lang="tr-TR"/>
                    </a:p>
                  </a:txBody>
                  <a:tcPr/>
                </a:tc>
                <a:tc>
                  <a:txBody>
                    <a:bodyPr/>
                    <a:lstStyle/>
                    <a:p>
                      <a:pPr algn="r"/>
                      <a:r>
                        <a:rPr lang="tr-TR" dirty="0" smtClean="0"/>
                        <a:t> 2022- </a:t>
                      </a:r>
                      <a:r>
                        <a:rPr lang="tr-TR" baseline="0" dirty="0" smtClean="0"/>
                        <a:t>1.758.912,98</a:t>
                      </a:r>
                      <a:endParaRPr lang="tr-TR" dirty="0"/>
                    </a:p>
                  </a:txBody>
                  <a:tcPr/>
                </a:tc>
              </a:tr>
              <a:tr h="41907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2023-                                2023- 477.727,36</a:t>
                      </a:r>
                    </a:p>
                  </a:txBody>
                  <a:tcPr/>
                </a:tc>
                <a:tc hMerge="1">
                  <a:txBody>
                    <a:bodyPr/>
                    <a:lstStyle/>
                    <a:p>
                      <a:endParaRPr lang="tr-TR"/>
                    </a:p>
                  </a:txBody>
                  <a:tcPr/>
                </a:tc>
                <a:tc>
                  <a:txBody>
                    <a:bodyPr/>
                    <a:lstStyle/>
                    <a:p>
                      <a:pPr algn="r"/>
                      <a:r>
                        <a:rPr lang="tr-TR" dirty="0" smtClean="0"/>
                        <a:t>2023-3.654.011,96</a:t>
                      </a:r>
                      <a:endParaRPr lang="tr-TR"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418</TotalTime>
  <Words>510</Words>
  <Application>Microsoft Office PowerPoint</Application>
  <PresentationFormat>Ekran Gösterisi (4:3)</PresentationFormat>
  <Paragraphs>225</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Algerian</vt:lpstr>
      <vt:lpstr>Calibri</vt:lpstr>
      <vt:lpstr>Tw Cen MT</vt:lpstr>
      <vt:lpstr>Verdana</vt:lpstr>
      <vt:lpstr>Wingdings</vt:lpstr>
      <vt:lpstr>Wingdings 2</vt:lpstr>
      <vt:lpstr>Ortalama</vt:lpstr>
      <vt:lpstr>T.C. MİLLİ EĞİTİM BAKANLIĞI  SAİMBEYLİ ÖĞRETMENEVİ VE AKŞAM SANAT OKULU MÜDÜRLÜĞÜ  2023/2024 eğitim öğretim YILI   BRİFİNG SUNUSU </vt:lpstr>
      <vt:lpstr>1. BÖLÜM</vt:lpstr>
      <vt:lpstr>PowerPoint Sunusu</vt:lpstr>
      <vt:lpstr>Personel Durumu: </vt:lpstr>
      <vt:lpstr>Bina Durumu</vt:lpstr>
      <vt:lpstr>Mevcut Bölümler</vt:lpstr>
      <vt:lpstr>Yatakhane durumu</vt:lpstr>
      <vt:lpstr>Kapasite Kullanımı </vt:lpstr>
      <vt:lpstr>Gelir ve Gider Durumu(2023- 2024)</vt:lpstr>
      <vt:lpstr>SAİMBEYLİ ÖĞRETMENEVİ ve ASO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MİLLİ EĞİTİM BAKANLIĞI  SAİMBEYLİ ÖĞRETMENEVİ VE AKŞAM SANAT OKULU MÜDÜRLÜĞÜ  2014 YILI   BRİFİNG SUNUSU </dc:title>
  <dc:creator>EcemBilgisayar</dc:creator>
  <cp:lastModifiedBy>Microsoft hesabı</cp:lastModifiedBy>
  <cp:revision>55</cp:revision>
  <cp:lastPrinted>2024-01-22T06:56:33Z</cp:lastPrinted>
  <dcterms:created xsi:type="dcterms:W3CDTF">2014-10-10T12:09:01Z</dcterms:created>
  <dcterms:modified xsi:type="dcterms:W3CDTF">2024-01-24T10:18:30Z</dcterms:modified>
</cp:coreProperties>
</file>